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32" r:id="rId1"/>
  </p:sldMasterIdLst>
  <p:sldIdLst>
    <p:sldId id="263" r:id="rId2"/>
    <p:sldId id="256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overhead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47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96BCF-50C6-4EDA-ADF3-987C4911A39C}" type="datetimeFigureOut">
              <a:rPr lang="zh-TW" altLang="en-US" smtClean="0"/>
              <a:t>2021/4/29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BE245-039E-4FCA-9C63-51BD8B94347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13995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標題與說明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96BCF-50C6-4EDA-ADF3-987C4911A39C}" type="datetimeFigureOut">
              <a:rPr lang="zh-TW" altLang="en-US" smtClean="0"/>
              <a:t>2021/4/29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BE245-039E-4FCA-9C63-51BD8B94347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275019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述 (含標題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96BCF-50C6-4EDA-ADF3-987C4911A39C}" type="datetimeFigureOut">
              <a:rPr lang="zh-TW" altLang="en-US" smtClean="0"/>
              <a:t>2021/4/29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BE245-039E-4FCA-9C63-51BD8B94347F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233448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96BCF-50C6-4EDA-ADF3-987C4911A39C}" type="datetimeFigureOut">
              <a:rPr lang="zh-TW" altLang="en-US" smtClean="0"/>
              <a:t>2021/4/29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BE245-039E-4FCA-9C63-51BD8B94347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537727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述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96BCF-50C6-4EDA-ADF3-987C4911A39C}" type="datetimeFigureOut">
              <a:rPr lang="zh-TW" altLang="en-US" smtClean="0"/>
              <a:t>2021/4/29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BE245-039E-4FCA-9C63-51BD8B94347F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926794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是非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96BCF-50C6-4EDA-ADF3-987C4911A39C}" type="datetimeFigureOut">
              <a:rPr lang="zh-TW" altLang="en-US" smtClean="0"/>
              <a:t>2021/4/29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BE245-039E-4FCA-9C63-51BD8B94347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264058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96BCF-50C6-4EDA-ADF3-987C4911A39C}" type="datetimeFigureOut">
              <a:rPr lang="zh-TW" altLang="en-US" smtClean="0"/>
              <a:t>2021/4/29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BE245-039E-4FCA-9C63-51BD8B94347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554245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96BCF-50C6-4EDA-ADF3-987C4911A39C}" type="datetimeFigureOut">
              <a:rPr lang="zh-TW" altLang="en-US" smtClean="0"/>
              <a:t>2021/4/29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BE245-039E-4FCA-9C63-51BD8B94347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38699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96BCF-50C6-4EDA-ADF3-987C4911A39C}" type="datetimeFigureOut">
              <a:rPr lang="zh-TW" altLang="en-US" smtClean="0"/>
              <a:t>2021/4/29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BE245-039E-4FCA-9C63-51BD8B94347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24573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96BCF-50C6-4EDA-ADF3-987C4911A39C}" type="datetimeFigureOut">
              <a:rPr lang="zh-TW" altLang="en-US" smtClean="0"/>
              <a:t>2021/4/29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BE245-039E-4FCA-9C63-51BD8B94347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64703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96BCF-50C6-4EDA-ADF3-987C4911A39C}" type="datetimeFigureOut">
              <a:rPr lang="zh-TW" altLang="en-US" smtClean="0"/>
              <a:t>2021/4/29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BE245-039E-4FCA-9C63-51BD8B94347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619781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96BCF-50C6-4EDA-ADF3-987C4911A39C}" type="datetimeFigureOut">
              <a:rPr lang="zh-TW" altLang="en-US" smtClean="0"/>
              <a:t>2021/4/29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BE245-039E-4FCA-9C63-51BD8B94347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42894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96BCF-50C6-4EDA-ADF3-987C4911A39C}" type="datetimeFigureOut">
              <a:rPr lang="zh-TW" altLang="en-US" smtClean="0"/>
              <a:t>2021/4/29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BE245-039E-4FCA-9C63-51BD8B94347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336159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96BCF-50C6-4EDA-ADF3-987C4911A39C}" type="datetimeFigureOut">
              <a:rPr lang="zh-TW" altLang="en-US" smtClean="0"/>
              <a:t>2021/4/29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BE245-039E-4FCA-9C63-51BD8B94347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50270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96BCF-50C6-4EDA-ADF3-987C4911A39C}" type="datetimeFigureOut">
              <a:rPr lang="zh-TW" altLang="en-US" smtClean="0"/>
              <a:t>2021/4/29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BE245-039E-4FCA-9C63-51BD8B94347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612955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96BCF-50C6-4EDA-ADF3-987C4911A39C}" type="datetimeFigureOut">
              <a:rPr lang="zh-TW" altLang="en-US" smtClean="0"/>
              <a:t>2021/4/29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8BE245-039E-4FCA-9C63-51BD8B94347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36432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096BCF-50C6-4EDA-ADF3-987C4911A39C}" type="datetimeFigureOut">
              <a:rPr lang="zh-TW" altLang="en-US" smtClean="0"/>
              <a:t>2021/4/29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28BE245-039E-4FCA-9C63-51BD8B94347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88639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  <p:sldLayoutId id="2147483842" r:id="rId10"/>
    <p:sldLayoutId id="2147483843" r:id="rId11"/>
    <p:sldLayoutId id="2147483844" r:id="rId12"/>
    <p:sldLayoutId id="2147483845" r:id="rId13"/>
    <p:sldLayoutId id="2147483846" r:id="rId14"/>
    <p:sldLayoutId id="2147483847" r:id="rId15"/>
    <p:sldLayoutId id="214748384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標題 2"/>
          <p:cNvSpPr>
            <a:spLocks noGrp="1"/>
          </p:cNvSpPr>
          <p:nvPr>
            <p:ph type="title"/>
          </p:nvPr>
        </p:nvSpPr>
        <p:spPr>
          <a:xfrm>
            <a:off x="198119" y="906088"/>
            <a:ext cx="7886008" cy="1079731"/>
          </a:xfrm>
        </p:spPr>
        <p:txBody>
          <a:bodyPr>
            <a:normAutofit/>
          </a:bodyPr>
          <a:lstStyle/>
          <a:p>
            <a:pPr algn="ctr"/>
            <a:r>
              <a:rPr lang="en-US" altLang="zh-TW" sz="2000" dirty="0" smtClean="0">
                <a:solidFill>
                  <a:srgbClr val="002060"/>
                </a:solidFill>
              </a:rPr>
              <a:t>110</a:t>
            </a:r>
            <a:r>
              <a:rPr lang="zh-TW" altLang="zh-TW" sz="2000" dirty="0">
                <a:solidFill>
                  <a:srgbClr val="002060"/>
                </a:solidFill>
              </a:rPr>
              <a:t>學年度第</a:t>
            </a:r>
            <a:r>
              <a:rPr lang="en-US" altLang="zh-TW" sz="2000" dirty="0">
                <a:solidFill>
                  <a:srgbClr val="002060"/>
                </a:solidFill>
              </a:rPr>
              <a:t>1</a:t>
            </a:r>
            <a:r>
              <a:rPr lang="zh-TW" altLang="zh-TW" sz="2000" dirty="0">
                <a:solidFill>
                  <a:srgbClr val="002060"/>
                </a:solidFill>
              </a:rPr>
              <a:t>學期「專業選修課程」學生開課意願</a:t>
            </a:r>
            <a:r>
              <a:rPr lang="zh-TW" altLang="zh-TW" sz="2000" dirty="0" smtClean="0">
                <a:solidFill>
                  <a:srgbClr val="002060"/>
                </a:solidFill>
              </a:rPr>
              <a:t>調查</a:t>
            </a:r>
            <a:r>
              <a:rPr lang="en-US" altLang="zh-TW" sz="2000" dirty="0" smtClean="0">
                <a:solidFill>
                  <a:srgbClr val="002060"/>
                </a:solidFill>
              </a:rPr>
              <a:t/>
            </a:r>
            <a:br>
              <a:rPr lang="en-US" altLang="zh-TW" sz="2000" dirty="0" smtClean="0">
                <a:solidFill>
                  <a:srgbClr val="002060"/>
                </a:solidFill>
              </a:rPr>
            </a:br>
            <a:r>
              <a:rPr lang="zh-TW" altLang="en-US" sz="3200" dirty="0" smtClean="0">
                <a:solidFill>
                  <a:srgbClr val="002060"/>
                </a:solidFill>
              </a:rPr>
              <a:t>時間公告</a:t>
            </a:r>
            <a:endParaRPr lang="zh-TW" altLang="en-US" sz="3200" dirty="0">
              <a:solidFill>
                <a:srgbClr val="002060"/>
              </a:solidFill>
            </a:endParaRPr>
          </a:p>
        </p:txBody>
      </p:sp>
      <p:sp>
        <p:nvSpPr>
          <p:cNvPr id="4" name="直排文字版面配置區 3"/>
          <p:cNvSpPr>
            <a:spLocks noGrp="1"/>
          </p:cNvSpPr>
          <p:nvPr>
            <p:ph type="body" orient="vert" idx="1"/>
          </p:nvPr>
        </p:nvSpPr>
        <p:spPr>
          <a:xfrm>
            <a:off x="198119" y="1764955"/>
            <a:ext cx="7757161" cy="4004540"/>
          </a:xfrm>
        </p:spPr>
        <p:txBody>
          <a:bodyPr vert="horz">
            <a:normAutofit lnSpcReduction="10000"/>
          </a:bodyPr>
          <a:lstStyle/>
          <a:p>
            <a:pPr>
              <a:lnSpc>
                <a:spcPct val="150000"/>
              </a:lnSpc>
            </a:pPr>
            <a:r>
              <a:rPr lang="zh-TW" altLang="zh-TW" dirty="0" smtClean="0"/>
              <a:t>請</a:t>
            </a:r>
            <a:r>
              <a:rPr lang="zh-TW" altLang="zh-TW" dirty="0"/>
              <a:t>四技</a:t>
            </a:r>
            <a:r>
              <a:rPr lang="en-US" altLang="zh-TW" dirty="0"/>
              <a:t>1.2.3</a:t>
            </a:r>
            <a:r>
              <a:rPr lang="zh-TW" altLang="zh-TW" dirty="0"/>
              <a:t>年級、二技</a:t>
            </a:r>
            <a:r>
              <a:rPr lang="en-US" altLang="zh-TW" dirty="0"/>
              <a:t>1</a:t>
            </a:r>
            <a:r>
              <a:rPr lang="zh-TW" altLang="zh-TW" dirty="0"/>
              <a:t>年級及研究所</a:t>
            </a:r>
            <a:r>
              <a:rPr lang="en-US" altLang="zh-TW" dirty="0"/>
              <a:t>1</a:t>
            </a:r>
            <a:r>
              <a:rPr lang="zh-TW" altLang="zh-TW" dirty="0"/>
              <a:t>年級各班學生於</a:t>
            </a:r>
            <a:r>
              <a:rPr lang="en-US" altLang="zh-TW" u="heavy" dirty="0">
                <a:solidFill>
                  <a:srgbClr val="FF0000"/>
                </a:solidFill>
              </a:rPr>
              <a:t>110</a:t>
            </a:r>
            <a:r>
              <a:rPr lang="zh-TW" altLang="zh-TW" u="heavy" dirty="0">
                <a:solidFill>
                  <a:srgbClr val="FF0000"/>
                </a:solidFill>
              </a:rPr>
              <a:t>年</a:t>
            </a:r>
            <a:r>
              <a:rPr lang="en-US" altLang="zh-TW" u="heavy" dirty="0">
                <a:solidFill>
                  <a:srgbClr val="FF0000"/>
                </a:solidFill>
              </a:rPr>
              <a:t>5</a:t>
            </a:r>
            <a:r>
              <a:rPr lang="zh-TW" altLang="zh-TW" u="heavy" dirty="0">
                <a:solidFill>
                  <a:srgbClr val="FF0000"/>
                </a:solidFill>
              </a:rPr>
              <a:t>月</a:t>
            </a:r>
            <a:r>
              <a:rPr lang="en-US" altLang="zh-TW" u="heavy" dirty="0">
                <a:solidFill>
                  <a:srgbClr val="FF0000"/>
                </a:solidFill>
              </a:rPr>
              <a:t>10</a:t>
            </a:r>
            <a:r>
              <a:rPr lang="zh-TW" altLang="zh-TW" u="heavy" dirty="0">
                <a:solidFill>
                  <a:srgbClr val="FF0000"/>
                </a:solidFill>
              </a:rPr>
              <a:t>日下午</a:t>
            </a:r>
            <a:r>
              <a:rPr lang="en-US" altLang="zh-TW" u="heavy" dirty="0">
                <a:solidFill>
                  <a:srgbClr val="FF0000"/>
                </a:solidFill>
              </a:rPr>
              <a:t>6</a:t>
            </a:r>
            <a:r>
              <a:rPr lang="zh-TW" altLang="zh-TW" u="heavy" dirty="0">
                <a:solidFill>
                  <a:srgbClr val="FF0000"/>
                </a:solidFill>
              </a:rPr>
              <a:t>時～</a:t>
            </a:r>
            <a:r>
              <a:rPr lang="en-US" altLang="zh-TW" u="heavy" dirty="0">
                <a:solidFill>
                  <a:srgbClr val="FF0000"/>
                </a:solidFill>
              </a:rPr>
              <a:t>5</a:t>
            </a:r>
            <a:r>
              <a:rPr lang="zh-TW" altLang="zh-TW" u="heavy" dirty="0">
                <a:solidFill>
                  <a:srgbClr val="FF0000"/>
                </a:solidFill>
              </a:rPr>
              <a:t>月</a:t>
            </a:r>
            <a:r>
              <a:rPr lang="en-US" altLang="zh-TW" u="heavy" dirty="0">
                <a:solidFill>
                  <a:srgbClr val="FF0000"/>
                </a:solidFill>
              </a:rPr>
              <a:t>14</a:t>
            </a:r>
            <a:r>
              <a:rPr lang="zh-TW" altLang="zh-TW" u="heavy" dirty="0">
                <a:solidFill>
                  <a:srgbClr val="FF0000"/>
                </a:solidFill>
              </a:rPr>
              <a:t>日下午</a:t>
            </a:r>
            <a:r>
              <a:rPr lang="en-US" altLang="zh-TW" u="heavy" dirty="0">
                <a:solidFill>
                  <a:srgbClr val="FF0000"/>
                </a:solidFill>
              </a:rPr>
              <a:t>11</a:t>
            </a:r>
            <a:r>
              <a:rPr lang="zh-TW" altLang="zh-TW" u="heavy" dirty="0">
                <a:solidFill>
                  <a:srgbClr val="FF0000"/>
                </a:solidFill>
              </a:rPr>
              <a:t>時</a:t>
            </a:r>
            <a:r>
              <a:rPr lang="zh-TW" altLang="zh-TW" dirty="0"/>
              <a:t>，至【學生資訊網】→【課程資訊】→【學期課程預選】選填下學期專業選修課程開課意願，以供學生所屬系</a:t>
            </a:r>
            <a:r>
              <a:rPr lang="en-US" altLang="zh-TW" dirty="0"/>
              <a:t>(</a:t>
            </a:r>
            <a:r>
              <a:rPr lang="zh-TW" altLang="zh-TW" dirty="0"/>
              <a:t>所</a:t>
            </a:r>
            <a:r>
              <a:rPr lang="en-US" altLang="zh-TW" dirty="0"/>
              <a:t>)</a:t>
            </a:r>
            <a:r>
              <a:rPr lang="zh-TW" altLang="zh-TW" dirty="0"/>
              <a:t>專業選修課程之開課參考。</a:t>
            </a:r>
          </a:p>
          <a:p>
            <a:pPr>
              <a:lnSpc>
                <a:spcPct val="150000"/>
              </a:lnSpc>
            </a:pPr>
            <a:r>
              <a:rPr lang="zh-TW" altLang="zh-TW" dirty="0" smtClean="0"/>
              <a:t>學生</a:t>
            </a:r>
            <a:r>
              <a:rPr lang="zh-TW" altLang="zh-TW" dirty="0"/>
              <a:t>資訊網連結位置：學校網頁首頁→常用系統→學生資訊網。</a:t>
            </a:r>
          </a:p>
          <a:p>
            <a:pPr>
              <a:lnSpc>
                <a:spcPct val="150000"/>
              </a:lnSpc>
            </a:pPr>
            <a:r>
              <a:rPr lang="zh-TW" altLang="zh-TW" u="wavy" dirty="0" smtClean="0">
                <a:solidFill>
                  <a:srgbClr val="FF0000"/>
                </a:solidFill>
              </a:rPr>
              <a:t>「</a:t>
            </a:r>
            <a:r>
              <a:rPr lang="zh-TW" altLang="zh-TW" u="wavy" dirty="0">
                <a:solidFill>
                  <a:srgbClr val="FF0000"/>
                </a:solidFill>
              </a:rPr>
              <a:t>必修」及「輔系</a:t>
            </a:r>
            <a:r>
              <a:rPr lang="en-US" altLang="zh-TW" u="wavy" dirty="0">
                <a:solidFill>
                  <a:srgbClr val="FF0000"/>
                </a:solidFill>
              </a:rPr>
              <a:t>/</a:t>
            </a:r>
            <a:r>
              <a:rPr lang="zh-TW" altLang="zh-TW" u="wavy" dirty="0">
                <a:solidFill>
                  <a:srgbClr val="FF0000"/>
                </a:solidFill>
              </a:rPr>
              <a:t>雙主修」課程不在本次調查範圍，</a:t>
            </a:r>
            <a:r>
              <a:rPr lang="zh-TW" altLang="zh-TW" u="wavy" dirty="0"/>
              <a:t>請學生勿進行加選，如有誤選者，該誤選課程將由本處課務組逕予註銷</a:t>
            </a:r>
            <a:r>
              <a:rPr lang="zh-TW" altLang="zh-TW" u="wavy" dirty="0" smtClean="0"/>
              <a:t>。</a:t>
            </a:r>
            <a:endParaRPr lang="en-US" altLang="zh-TW" u="wavy" dirty="0" smtClean="0"/>
          </a:p>
          <a:p>
            <a:pPr>
              <a:lnSpc>
                <a:spcPct val="150000"/>
              </a:lnSpc>
            </a:pPr>
            <a:r>
              <a:rPr lang="zh-TW" altLang="zh-TW" dirty="0"/>
              <a:t>學生如未於前述預選時間進行意願選填，則請依「</a:t>
            </a:r>
            <a:r>
              <a:rPr lang="en-US" altLang="zh-TW" dirty="0"/>
              <a:t>110</a:t>
            </a:r>
            <a:r>
              <a:rPr lang="zh-TW" altLang="zh-TW" dirty="0"/>
              <a:t>學年度第</a:t>
            </a:r>
            <a:r>
              <a:rPr lang="en-US" altLang="zh-TW" dirty="0"/>
              <a:t>1</a:t>
            </a:r>
            <a:r>
              <a:rPr lang="zh-TW" altLang="zh-TW" dirty="0"/>
              <a:t>學期選課注意事項」規劃之選課時程，完成該學期之選課作業。</a:t>
            </a:r>
          </a:p>
          <a:p>
            <a:endParaRPr lang="zh-TW" altLang="en-US" dirty="0"/>
          </a:p>
        </p:txBody>
      </p:sp>
      <p:sp>
        <p:nvSpPr>
          <p:cNvPr id="5" name="雙波浪 4"/>
          <p:cNvSpPr/>
          <p:nvPr/>
        </p:nvSpPr>
        <p:spPr>
          <a:xfrm>
            <a:off x="609599" y="174568"/>
            <a:ext cx="1476896" cy="731520"/>
          </a:xfrm>
          <a:prstGeom prst="double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200" dirty="0">
                <a:solidFill>
                  <a:srgbClr val="FF0000"/>
                </a:solidFill>
              </a:rPr>
              <a:t>預告</a:t>
            </a:r>
            <a:r>
              <a:rPr lang="en-US" altLang="zh-TW" sz="3200" dirty="0">
                <a:solidFill>
                  <a:srgbClr val="FF0000"/>
                </a:solidFill>
              </a:rPr>
              <a:t>!!!</a:t>
            </a:r>
            <a:endParaRPr lang="zh-TW" altLang="en-US" sz="3200" dirty="0">
              <a:solidFill>
                <a:srgbClr val="FF0000"/>
              </a:solidFill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6297419"/>
              </p:ext>
            </p:extLst>
          </p:nvPr>
        </p:nvGraphicFramePr>
        <p:xfrm>
          <a:off x="1348047" y="5769495"/>
          <a:ext cx="5568142" cy="670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4071">
                  <a:extLst>
                    <a:ext uri="{9D8B030D-6E8A-4147-A177-3AD203B41FA5}">
                      <a16:colId xmlns:a16="http://schemas.microsoft.com/office/drawing/2014/main" val="202584840"/>
                    </a:ext>
                  </a:extLst>
                </a:gridCol>
                <a:gridCol w="2784071">
                  <a:extLst>
                    <a:ext uri="{9D8B030D-6E8A-4147-A177-3AD203B41FA5}">
                      <a16:colId xmlns:a16="http://schemas.microsoft.com/office/drawing/2014/main" val="759905929"/>
                    </a:ext>
                  </a:extLst>
                </a:gridCol>
              </a:tblGrid>
              <a:tr h="315768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600" dirty="0" smtClean="0"/>
                        <a:t>入學學年度</a:t>
                      </a:r>
                      <a:endParaRPr lang="zh-TW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zh-TW" sz="16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預選可選學分數上限</a:t>
                      </a:r>
                      <a:endParaRPr lang="zh-TW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90132766"/>
                  </a:ext>
                </a:extLst>
              </a:tr>
              <a:tr h="315768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600" dirty="0" smtClean="0"/>
                        <a:t>107-109(</a:t>
                      </a:r>
                      <a:r>
                        <a:rPr lang="zh-TW" altLang="en-US" sz="1600" dirty="0" smtClean="0"/>
                        <a:t>大一</a:t>
                      </a:r>
                      <a:r>
                        <a:rPr lang="en-US" altLang="zh-TW" sz="1600" dirty="0" smtClean="0"/>
                        <a:t>~</a:t>
                      </a:r>
                      <a:r>
                        <a:rPr lang="zh-TW" altLang="en-US" sz="1600" dirty="0" smtClean="0"/>
                        <a:t>大三</a:t>
                      </a:r>
                      <a:r>
                        <a:rPr lang="en-US" altLang="zh-TW" sz="1600" dirty="0" smtClean="0"/>
                        <a:t>)</a:t>
                      </a:r>
                      <a:endParaRPr lang="zh-TW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600" dirty="0" smtClean="0"/>
                        <a:t>皆為</a:t>
                      </a:r>
                      <a:r>
                        <a:rPr lang="en-US" altLang="zh-TW" sz="1600" dirty="0" smtClean="0"/>
                        <a:t>2</a:t>
                      </a:r>
                      <a:r>
                        <a:rPr lang="zh-TW" altLang="en-US" sz="1600" dirty="0" smtClean="0"/>
                        <a:t>學分</a:t>
                      </a:r>
                      <a:endParaRPr lang="zh-TW" alt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48449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74397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130594" y="991371"/>
            <a:ext cx="5826719" cy="1646302"/>
          </a:xfrm>
        </p:spPr>
        <p:txBody>
          <a:bodyPr anchor="ctr"/>
          <a:lstStyle/>
          <a:p>
            <a:r>
              <a:rPr lang="zh-TW" altLang="en-US" dirty="0">
                <a:latin typeface="Adobe 繁黑體 Std B" panose="020B0700000000000000" pitchFamily="34" charset="-120"/>
                <a:ea typeface="Adobe 繁黑體 Std B" panose="020B0700000000000000" pitchFamily="34" charset="-120"/>
              </a:rPr>
              <a:t>課程表異動說明會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022528" y="2809703"/>
            <a:ext cx="6500491" cy="2344189"/>
          </a:xfrm>
        </p:spPr>
        <p:txBody>
          <a:bodyPr anchor="ctr">
            <a:noAutofit/>
          </a:bodyPr>
          <a:lstStyle/>
          <a:p>
            <a:pPr algn="l"/>
            <a:r>
              <a:rPr lang="zh-TW" altLang="en-US" sz="3200" dirty="0" smtClean="0">
                <a:latin typeface="Adobe 繁黑體 Std B" panose="020B0700000000000000" pitchFamily="34" charset="-120"/>
                <a:ea typeface="Adobe 繁黑體 Std B" panose="020B0700000000000000" pitchFamily="34" charset="-120"/>
              </a:rPr>
              <a:t>主席</a:t>
            </a:r>
            <a:r>
              <a:rPr lang="en-US" altLang="zh-TW" sz="3200" dirty="0" smtClean="0">
                <a:latin typeface="Adobe 繁黑體 Std B" panose="020B0700000000000000" pitchFamily="34" charset="-120"/>
                <a:ea typeface="Adobe 繁黑體 Std B" panose="020B0700000000000000" pitchFamily="34" charset="-120"/>
              </a:rPr>
              <a:t>:</a:t>
            </a:r>
            <a:r>
              <a:rPr lang="zh-TW" altLang="en-US" sz="3200" dirty="0" smtClean="0">
                <a:latin typeface="Adobe 繁黑體 Std B" panose="020B0700000000000000" pitchFamily="34" charset="-120"/>
                <a:ea typeface="Adobe 繁黑體 Std B" panose="020B0700000000000000" pitchFamily="34" charset="-120"/>
              </a:rPr>
              <a:t>陳秋蘭主任</a:t>
            </a:r>
            <a:endParaRPr lang="en-US" altLang="zh-TW" sz="3200" dirty="0" smtClean="0">
              <a:latin typeface="Adobe 繁黑體 Std B" panose="020B0700000000000000" pitchFamily="34" charset="-120"/>
              <a:ea typeface="Adobe 繁黑體 Std B" panose="020B0700000000000000" pitchFamily="34" charset="-120"/>
            </a:endParaRPr>
          </a:p>
          <a:p>
            <a:pPr algn="l"/>
            <a:r>
              <a:rPr lang="zh-TW" altLang="en-US" sz="3200" dirty="0" smtClean="0">
                <a:latin typeface="Adobe 繁黑體 Std B" panose="020B0700000000000000" pitchFamily="34" charset="-120"/>
                <a:ea typeface="Adobe 繁黑體 Std B" panose="020B0700000000000000" pitchFamily="34" charset="-120"/>
              </a:rPr>
              <a:t>課程異動說明講解老師</a:t>
            </a:r>
            <a:r>
              <a:rPr lang="en-US" altLang="zh-TW" sz="3200" dirty="0" smtClean="0">
                <a:latin typeface="Adobe 繁黑體 Std B" panose="020B0700000000000000" pitchFamily="34" charset="-120"/>
                <a:ea typeface="Adobe 繁黑體 Std B" panose="020B0700000000000000" pitchFamily="34" charset="-120"/>
              </a:rPr>
              <a:t>:</a:t>
            </a:r>
          </a:p>
          <a:p>
            <a:pPr algn="l"/>
            <a:r>
              <a:rPr lang="zh-TW" altLang="en-US" sz="3200" dirty="0" smtClean="0">
                <a:latin typeface="Adobe 繁黑體 Std B" panose="020B0700000000000000" pitchFamily="34" charset="-120"/>
                <a:ea typeface="Adobe 繁黑體 Std B" panose="020B0700000000000000" pitchFamily="34" charset="-120"/>
              </a:rPr>
              <a:t>楊政哲老師</a:t>
            </a:r>
            <a:r>
              <a:rPr lang="en-US" altLang="zh-TW" sz="3200" dirty="0" smtClean="0">
                <a:latin typeface="Adobe 繁黑體 Std B" panose="020B0700000000000000" pitchFamily="34" charset="-120"/>
                <a:ea typeface="Adobe 繁黑體 Std B" panose="020B0700000000000000" pitchFamily="34" charset="-120"/>
              </a:rPr>
              <a:t>/</a:t>
            </a:r>
            <a:r>
              <a:rPr lang="zh-TW" altLang="en-US" sz="3200" dirty="0" smtClean="0">
                <a:latin typeface="Adobe 繁黑體 Std B" panose="020B0700000000000000" pitchFamily="34" charset="-120"/>
                <a:ea typeface="Adobe 繁黑體 Std B" panose="020B0700000000000000" pitchFamily="34" charset="-120"/>
              </a:rPr>
              <a:t>王四切老師</a:t>
            </a:r>
            <a:endParaRPr lang="zh-TW" altLang="en-US" sz="3200" dirty="0">
              <a:latin typeface="Adobe 繁黑體 Std B" panose="020B0700000000000000" pitchFamily="34" charset="-120"/>
              <a:ea typeface="Adobe 繁黑體 Std B" panose="020B0700000000000000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213858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81026" y="908858"/>
            <a:ext cx="7004859" cy="936567"/>
          </a:xfrm>
        </p:spPr>
        <p:txBody>
          <a:bodyPr>
            <a:noAutofit/>
          </a:bodyPr>
          <a:lstStyle/>
          <a:p>
            <a:pPr algn="ctr"/>
            <a:r>
              <a:rPr lang="zh-TW" altLang="en-US" sz="4800" dirty="0" smtClean="0">
                <a:latin typeface="Adobe 繁黑體 Std B" panose="020B0700000000000000" pitchFamily="34" charset="-120"/>
                <a:ea typeface="Adobe 繁黑體 Std B" panose="020B0700000000000000" pitchFamily="34" charset="-120"/>
              </a:rPr>
              <a:t>異動課程</a:t>
            </a:r>
            <a:r>
              <a:rPr lang="en-US" altLang="zh-TW" sz="4800" dirty="0" smtClean="0">
                <a:latin typeface="Adobe 繁黑體 Std B" panose="020B0700000000000000" pitchFamily="34" charset="-120"/>
                <a:ea typeface="Adobe 繁黑體 Std B" panose="020B0700000000000000" pitchFamily="34" charset="-120"/>
              </a:rPr>
              <a:t>-</a:t>
            </a:r>
            <a:r>
              <a:rPr lang="zh-TW" altLang="en-US" sz="4800" dirty="0" smtClean="0">
                <a:latin typeface="Adobe 繁黑體 Std B" panose="020B0700000000000000" pitchFamily="34" charset="-120"/>
                <a:ea typeface="Adobe 繁黑體 Std B" panose="020B0700000000000000" pitchFamily="34" charset="-120"/>
              </a:rPr>
              <a:t>方劑學</a:t>
            </a:r>
            <a:r>
              <a:rPr lang="en-US" altLang="zh-TW" sz="4800" dirty="0" smtClean="0">
                <a:latin typeface="Adobe 繁黑體 Std B" panose="020B0700000000000000" pitchFamily="34" charset="-120"/>
                <a:ea typeface="Adobe 繁黑體 Std B" panose="020B0700000000000000" pitchFamily="34" charset="-120"/>
              </a:rPr>
              <a:t>(</a:t>
            </a:r>
            <a:r>
              <a:rPr lang="zh-TW" altLang="en-US" sz="4800" dirty="0" smtClean="0">
                <a:latin typeface="Adobe 繁黑體 Std B" panose="020B0700000000000000" pitchFamily="34" charset="-120"/>
                <a:ea typeface="Adobe 繁黑體 Std B" panose="020B0700000000000000" pitchFamily="34" charset="-120"/>
              </a:rPr>
              <a:t>含實驗</a:t>
            </a:r>
            <a:r>
              <a:rPr lang="en-US" altLang="zh-TW" sz="4800" dirty="0" smtClean="0">
                <a:latin typeface="Adobe 繁黑體 Std B" panose="020B0700000000000000" pitchFamily="34" charset="-120"/>
                <a:ea typeface="Adobe 繁黑體 Std B" panose="020B0700000000000000" pitchFamily="34" charset="-120"/>
              </a:rPr>
              <a:t>)</a:t>
            </a:r>
            <a:endParaRPr lang="zh-TW" altLang="en-US" sz="4800" dirty="0">
              <a:latin typeface="Adobe 繁黑體 Std B" panose="020B0700000000000000" pitchFamily="34" charset="-120"/>
              <a:ea typeface="Adobe 繁黑體 Std B" panose="020B0700000000000000" pitchFamily="34" charset="-120"/>
            </a:endParaRP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09598" y="2160589"/>
            <a:ext cx="7046423" cy="3949265"/>
          </a:xfrm>
        </p:spPr>
        <p:txBody>
          <a:bodyPr vert="horz">
            <a:normAutofit/>
          </a:bodyPr>
          <a:lstStyle/>
          <a:p>
            <a:r>
              <a:rPr lang="zh-TW" altLang="en-US" sz="3300" dirty="0">
                <a:latin typeface="Adobe 繁黑體 Std B" panose="020B0700000000000000" pitchFamily="34" charset="-120"/>
                <a:ea typeface="Adobe 繁黑體 Std B" panose="020B0700000000000000" pitchFamily="34" charset="-120"/>
              </a:rPr>
              <a:t>原</a:t>
            </a:r>
            <a:r>
              <a:rPr lang="zh-TW" altLang="en-US" sz="3300" dirty="0" smtClean="0">
                <a:latin typeface="Adobe 繁黑體 Std B" panose="020B0700000000000000" pitchFamily="34" charset="-120"/>
                <a:ea typeface="Adobe 繁黑體 Std B" panose="020B0700000000000000" pitchFamily="34" charset="-120"/>
              </a:rPr>
              <a:t>課程開課</a:t>
            </a:r>
            <a:r>
              <a:rPr lang="zh-TW" altLang="en-US" sz="3300" dirty="0">
                <a:latin typeface="Adobe 繁黑體 Std B" panose="020B0700000000000000" pitchFamily="34" charset="-120"/>
                <a:ea typeface="Adobe 繁黑體 Std B" panose="020B0700000000000000" pitchFamily="34" charset="-120"/>
              </a:rPr>
              <a:t>學年度</a:t>
            </a:r>
            <a:r>
              <a:rPr lang="en-US" altLang="zh-TW" sz="3300" dirty="0">
                <a:latin typeface="Adobe 繁黑體 Std B" panose="020B0700000000000000" pitchFamily="34" charset="-120"/>
                <a:ea typeface="Adobe 繁黑體 Std B" panose="020B0700000000000000" pitchFamily="34" charset="-120"/>
              </a:rPr>
              <a:t>/</a:t>
            </a:r>
            <a:r>
              <a:rPr lang="zh-TW" altLang="en-US" sz="3300" dirty="0">
                <a:latin typeface="Adobe 繁黑體 Std B" panose="020B0700000000000000" pitchFamily="34" charset="-120"/>
                <a:ea typeface="Adobe 繁黑體 Std B" panose="020B0700000000000000" pitchFamily="34" charset="-120"/>
              </a:rPr>
              <a:t>學期</a:t>
            </a:r>
            <a:r>
              <a:rPr lang="zh-TW" altLang="en-US" sz="3300" dirty="0" smtClean="0">
                <a:latin typeface="Adobe 繁黑體 Std B" panose="020B0700000000000000" pitchFamily="34" charset="-120"/>
                <a:ea typeface="Adobe 繁黑體 Std B" panose="020B0700000000000000" pitchFamily="34" charset="-120"/>
              </a:rPr>
              <a:t>為第五學年第一學期，即為</a:t>
            </a:r>
            <a:r>
              <a:rPr lang="zh-TW" altLang="en-US" sz="3300" u="sng" dirty="0" smtClean="0">
                <a:solidFill>
                  <a:srgbClr val="FF0000"/>
                </a:solidFill>
                <a:latin typeface="Adobe 繁黑體 Std B" panose="020B0700000000000000" pitchFamily="34" charset="-120"/>
                <a:ea typeface="Adobe 繁黑體 Std B" panose="020B0700000000000000" pitchFamily="34" charset="-120"/>
              </a:rPr>
              <a:t>大五上開課</a:t>
            </a:r>
            <a:endParaRPr lang="en-US" altLang="zh-TW" sz="3300" u="sng" dirty="0">
              <a:solidFill>
                <a:srgbClr val="FF0000"/>
              </a:solidFill>
              <a:latin typeface="Adobe 繁黑體 Std B" panose="020B0700000000000000" pitchFamily="34" charset="-120"/>
              <a:ea typeface="Adobe 繁黑體 Std B" panose="020B0700000000000000" pitchFamily="34" charset="-120"/>
            </a:endParaRPr>
          </a:p>
          <a:p>
            <a:endParaRPr lang="en-US" altLang="zh-TW" sz="3300" dirty="0">
              <a:latin typeface="Adobe 繁黑體 Std B" panose="020B0700000000000000" pitchFamily="34" charset="-120"/>
              <a:ea typeface="Adobe 繁黑體 Std B" panose="020B0700000000000000" pitchFamily="34" charset="-120"/>
            </a:endParaRPr>
          </a:p>
          <a:p>
            <a:r>
              <a:rPr lang="zh-TW" altLang="en-US" sz="3300" dirty="0">
                <a:latin typeface="Adobe 繁黑體 Std B" panose="020B0700000000000000" pitchFamily="34" charset="-120"/>
                <a:ea typeface="Adobe 繁黑體 Std B" panose="020B0700000000000000" pitchFamily="34" charset="-120"/>
              </a:rPr>
              <a:t>將調整</a:t>
            </a:r>
            <a:r>
              <a:rPr lang="zh-TW" altLang="en-US" sz="3300" dirty="0" smtClean="0">
                <a:latin typeface="Adobe 繁黑體 Std B" panose="020B0700000000000000" pitchFamily="34" charset="-120"/>
                <a:ea typeface="Adobe 繁黑體 Std B" panose="020B0700000000000000" pitchFamily="34" charset="-120"/>
              </a:rPr>
              <a:t>為第四學年第一學期，即為</a:t>
            </a:r>
            <a:r>
              <a:rPr lang="zh-TW" altLang="en-US" sz="3300" u="sng" dirty="0" smtClean="0">
                <a:solidFill>
                  <a:srgbClr val="FF0000"/>
                </a:solidFill>
                <a:latin typeface="Adobe 繁黑體 Std B" panose="020B0700000000000000" pitchFamily="34" charset="-120"/>
                <a:ea typeface="Adobe 繁黑體 Std B" panose="020B0700000000000000" pitchFamily="34" charset="-120"/>
              </a:rPr>
              <a:t>大四上開課</a:t>
            </a:r>
            <a:endParaRPr lang="zh-TW" altLang="en-US" sz="3300" u="sng" dirty="0">
              <a:solidFill>
                <a:srgbClr val="FF0000"/>
              </a:solidFill>
              <a:latin typeface="Adobe 繁黑體 Std B" panose="020B0700000000000000" pitchFamily="34" charset="-120"/>
              <a:ea typeface="Adobe 繁黑體 Std B" panose="020B0700000000000000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9238059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81026" y="908858"/>
            <a:ext cx="7004859" cy="936567"/>
          </a:xfrm>
        </p:spPr>
        <p:txBody>
          <a:bodyPr>
            <a:noAutofit/>
          </a:bodyPr>
          <a:lstStyle/>
          <a:p>
            <a:pPr algn="ctr"/>
            <a:r>
              <a:rPr lang="zh-TW" altLang="en-US" sz="4800" dirty="0" smtClean="0">
                <a:latin typeface="Adobe 繁黑體 Std B" panose="020B0700000000000000" pitchFamily="34" charset="-120"/>
                <a:ea typeface="Adobe 繁黑體 Std B" panose="020B0700000000000000" pitchFamily="34" charset="-120"/>
              </a:rPr>
              <a:t>異動課程</a:t>
            </a:r>
            <a:r>
              <a:rPr lang="en-US" altLang="zh-TW" sz="4800" dirty="0" smtClean="0">
                <a:latin typeface="Adobe 繁黑體 Std B" panose="020B0700000000000000" pitchFamily="34" charset="-120"/>
                <a:ea typeface="Adobe 繁黑體 Std B" panose="020B0700000000000000" pitchFamily="34" charset="-120"/>
              </a:rPr>
              <a:t>-</a:t>
            </a:r>
            <a:r>
              <a:rPr lang="zh-TW" altLang="en-US" sz="4800" dirty="0" smtClean="0">
                <a:latin typeface="Adobe 繁黑體 Std B" panose="020B0700000000000000" pitchFamily="34" charset="-120"/>
                <a:ea typeface="Adobe 繁黑體 Std B" panose="020B0700000000000000" pitchFamily="34" charset="-120"/>
              </a:rPr>
              <a:t>藥學倫理</a:t>
            </a:r>
            <a:endParaRPr lang="zh-TW" altLang="en-US" sz="4800" dirty="0">
              <a:latin typeface="Adobe 繁黑體 Std B" panose="020B0700000000000000" pitchFamily="34" charset="-120"/>
              <a:ea typeface="Adobe 繁黑體 Std B" panose="020B0700000000000000" pitchFamily="34" charset="-120"/>
            </a:endParaRP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09598" y="2160590"/>
            <a:ext cx="7046423" cy="3383999"/>
          </a:xfrm>
        </p:spPr>
        <p:txBody>
          <a:bodyPr vert="horz">
            <a:normAutofit/>
          </a:bodyPr>
          <a:lstStyle/>
          <a:p>
            <a:r>
              <a:rPr lang="zh-TW" altLang="en-US" sz="3300" dirty="0">
                <a:latin typeface="Adobe 繁黑體 Std B" panose="020B0700000000000000" pitchFamily="34" charset="-120"/>
                <a:ea typeface="Adobe 繁黑體 Std B" panose="020B0700000000000000" pitchFamily="34" charset="-120"/>
              </a:rPr>
              <a:t>原</a:t>
            </a:r>
            <a:r>
              <a:rPr lang="zh-TW" altLang="en-US" sz="3300" dirty="0" smtClean="0">
                <a:latin typeface="Adobe 繁黑體 Std B" panose="020B0700000000000000" pitchFamily="34" charset="-120"/>
                <a:ea typeface="Adobe 繁黑體 Std B" panose="020B0700000000000000" pitchFamily="34" charset="-120"/>
              </a:rPr>
              <a:t>課程開課</a:t>
            </a:r>
            <a:r>
              <a:rPr lang="zh-TW" altLang="en-US" sz="3300" dirty="0">
                <a:latin typeface="Adobe 繁黑體 Std B" panose="020B0700000000000000" pitchFamily="34" charset="-120"/>
                <a:ea typeface="Adobe 繁黑體 Std B" panose="020B0700000000000000" pitchFamily="34" charset="-120"/>
              </a:rPr>
              <a:t>學年度</a:t>
            </a:r>
            <a:r>
              <a:rPr lang="en-US" altLang="zh-TW" sz="3300" dirty="0">
                <a:latin typeface="Adobe 繁黑體 Std B" panose="020B0700000000000000" pitchFamily="34" charset="-120"/>
                <a:ea typeface="Adobe 繁黑體 Std B" panose="020B0700000000000000" pitchFamily="34" charset="-120"/>
              </a:rPr>
              <a:t>/</a:t>
            </a:r>
            <a:r>
              <a:rPr lang="zh-TW" altLang="en-US" sz="3300" dirty="0">
                <a:latin typeface="Adobe 繁黑體 Std B" panose="020B0700000000000000" pitchFamily="34" charset="-120"/>
                <a:ea typeface="Adobe 繁黑體 Std B" panose="020B0700000000000000" pitchFamily="34" charset="-120"/>
              </a:rPr>
              <a:t>學期</a:t>
            </a:r>
            <a:r>
              <a:rPr lang="zh-TW" altLang="en-US" sz="3300" dirty="0" smtClean="0">
                <a:latin typeface="Adobe 繁黑體 Std B" panose="020B0700000000000000" pitchFamily="34" charset="-120"/>
                <a:ea typeface="Adobe 繁黑體 Std B" panose="020B0700000000000000" pitchFamily="34" charset="-120"/>
              </a:rPr>
              <a:t>為第四學年第二學期，即為</a:t>
            </a:r>
            <a:r>
              <a:rPr lang="zh-TW" altLang="en-US" sz="3300" u="sng" dirty="0" smtClean="0">
                <a:solidFill>
                  <a:srgbClr val="FF0000"/>
                </a:solidFill>
                <a:latin typeface="Adobe 繁黑體 Std B" panose="020B0700000000000000" pitchFamily="34" charset="-120"/>
                <a:ea typeface="Adobe 繁黑體 Std B" panose="020B0700000000000000" pitchFamily="34" charset="-120"/>
              </a:rPr>
              <a:t>大四下開課</a:t>
            </a:r>
            <a:endParaRPr lang="en-US" altLang="zh-TW" sz="3300" u="sng" dirty="0">
              <a:solidFill>
                <a:srgbClr val="FF0000"/>
              </a:solidFill>
              <a:latin typeface="Adobe 繁黑體 Std B" panose="020B0700000000000000" pitchFamily="34" charset="-120"/>
              <a:ea typeface="Adobe 繁黑體 Std B" panose="020B0700000000000000" pitchFamily="34" charset="-120"/>
            </a:endParaRPr>
          </a:p>
          <a:p>
            <a:endParaRPr lang="en-US" altLang="zh-TW" sz="3300" dirty="0">
              <a:latin typeface="Adobe 繁黑體 Std B" panose="020B0700000000000000" pitchFamily="34" charset="-120"/>
              <a:ea typeface="Adobe 繁黑體 Std B" panose="020B0700000000000000" pitchFamily="34" charset="-120"/>
            </a:endParaRPr>
          </a:p>
          <a:p>
            <a:r>
              <a:rPr lang="zh-TW" altLang="en-US" sz="3300" dirty="0">
                <a:latin typeface="Adobe 繁黑體 Std B" panose="020B0700000000000000" pitchFamily="34" charset="-120"/>
                <a:ea typeface="Adobe 繁黑體 Std B" panose="020B0700000000000000" pitchFamily="34" charset="-120"/>
              </a:rPr>
              <a:t>將調整</a:t>
            </a:r>
            <a:r>
              <a:rPr lang="zh-TW" altLang="en-US" sz="3300" dirty="0" smtClean="0">
                <a:latin typeface="Adobe 繁黑體 Std B" panose="020B0700000000000000" pitchFamily="34" charset="-120"/>
                <a:ea typeface="Adobe 繁黑體 Std B" panose="020B0700000000000000" pitchFamily="34" charset="-120"/>
              </a:rPr>
              <a:t>為第五學年第一學期，即為</a:t>
            </a:r>
            <a:r>
              <a:rPr lang="zh-TW" altLang="en-US" sz="3300" u="sng" dirty="0" smtClean="0">
                <a:solidFill>
                  <a:srgbClr val="FF0000"/>
                </a:solidFill>
                <a:latin typeface="Adobe 繁黑體 Std B" panose="020B0700000000000000" pitchFamily="34" charset="-120"/>
                <a:ea typeface="Adobe 繁黑體 Std B" panose="020B0700000000000000" pitchFamily="34" charset="-120"/>
              </a:rPr>
              <a:t>大五上開課</a:t>
            </a:r>
            <a:endParaRPr lang="zh-TW" altLang="en-US" sz="3300" u="sng" dirty="0">
              <a:solidFill>
                <a:srgbClr val="FF0000"/>
              </a:solidFill>
              <a:latin typeface="Adobe 繁黑體 Std B" panose="020B0700000000000000" pitchFamily="34" charset="-120"/>
              <a:ea typeface="Adobe 繁黑體 Std B" panose="020B0700000000000000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7689445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en-US" dirty="0" smtClean="0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藥學倫理異動原因</a:t>
            </a:r>
            <a:endParaRPr lang="zh-TW" altLang="en-US" dirty="0">
              <a:solidFill>
                <a:srgbClr val="0000CC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941910" y="4692607"/>
            <a:ext cx="6686549" cy="844712"/>
          </a:xfrm>
        </p:spPr>
        <p:txBody>
          <a:bodyPr>
            <a:normAutofit/>
          </a:bodyPr>
          <a:lstStyle/>
          <a:p>
            <a:pPr algn="ctr"/>
            <a:r>
              <a:rPr lang="zh-TW" altLang="en-US" sz="3200" dirty="0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王四切</a:t>
            </a:r>
          </a:p>
        </p:txBody>
      </p:sp>
    </p:spTree>
    <p:extLst>
      <p:ext uri="{BB962C8B-B14F-4D97-AF65-F5344CB8AC3E}">
        <p14:creationId xmlns:p14="http://schemas.microsoft.com/office/powerpoint/2010/main" val="10790810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/>
          <p:cNvSpPr txBox="1"/>
          <p:nvPr/>
        </p:nvSpPr>
        <p:spPr>
          <a:xfrm>
            <a:off x="507077" y="599447"/>
            <a:ext cx="722139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3000" dirty="0">
                <a:solidFill>
                  <a:srgbClr val="0000CC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109</a:t>
            </a:r>
            <a:r>
              <a:rPr lang="zh-TW" altLang="en-US" sz="3000" dirty="0">
                <a:solidFill>
                  <a:srgbClr val="0000CC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學年度第一學期藥學倫理四上開課</a:t>
            </a: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951037"/>
              </p:ext>
            </p:extLst>
          </p:nvPr>
        </p:nvGraphicFramePr>
        <p:xfrm>
          <a:off x="673454" y="2590340"/>
          <a:ext cx="6733186" cy="26051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632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154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645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4323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4143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2219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677470">
                <a:tc>
                  <a:txBody>
                    <a:bodyPr/>
                    <a:lstStyle/>
                    <a:p>
                      <a:endParaRPr lang="zh-TW" altLang="en-US" sz="1400" dirty="0">
                        <a:solidFill>
                          <a:srgbClr val="0000CC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dirty="0" smtClean="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期間</a:t>
                      </a:r>
                      <a:endParaRPr lang="zh-TW" altLang="en-US" sz="1800" dirty="0">
                        <a:solidFill>
                          <a:srgbClr val="FFFF00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dirty="0" smtClean="0">
                          <a:solidFill>
                            <a:srgbClr val="FFFF00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N</a:t>
                      </a:r>
                      <a:endParaRPr lang="zh-TW" altLang="en-US" sz="1800" dirty="0">
                        <a:solidFill>
                          <a:srgbClr val="FFFF00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800" b="0" i="0" u="none" strike="noStrike" dirty="0"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實習前</a:t>
                      </a:r>
                    </a:p>
                  </a:txBody>
                  <a:tcPr marL="5715" marR="5715" marT="571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800" b="0" i="0" u="none" strike="noStrike" dirty="0"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實習後</a:t>
                      </a:r>
                    </a:p>
                  </a:txBody>
                  <a:tcPr marL="5715" marR="5715" marT="571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zh-TW" altLang="en-US" sz="1800" b="0" i="0" u="none" strike="noStrike" dirty="0">
                          <a:solidFill>
                            <a:srgbClr val="FFFF00"/>
                          </a:solidFill>
                          <a:effectLst/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與藥事法規一起</a:t>
                      </a:r>
                    </a:p>
                  </a:txBody>
                  <a:tcPr marL="5715" marR="5715" marT="5715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54296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dirty="0" smtClean="0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一梯</a:t>
                      </a:r>
                      <a:endParaRPr lang="zh-TW" altLang="en-US" sz="1800" dirty="0">
                        <a:solidFill>
                          <a:srgbClr val="0000CC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smtClean="0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zh-TW" altLang="en-US" sz="1800" smtClean="0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週</a:t>
                      </a:r>
                      <a:endParaRPr lang="en-US" altLang="zh-TW" sz="1800" smtClean="0">
                        <a:solidFill>
                          <a:srgbClr val="0000CC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altLang="zh-TW" sz="1800" smtClean="0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109/11/23</a:t>
                      </a:r>
                      <a:r>
                        <a:rPr lang="zh-TW" altLang="en-US" sz="1800" smtClean="0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～</a:t>
                      </a:r>
                      <a:r>
                        <a:rPr lang="en-US" altLang="zh-TW" sz="1800" smtClean="0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110/01/15</a:t>
                      </a:r>
                      <a:endParaRPr lang="zh-TW" altLang="en-US" sz="1800" dirty="0">
                        <a:solidFill>
                          <a:srgbClr val="0000CC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0" i="0" u="none" strike="noStrike" dirty="0">
                          <a:solidFill>
                            <a:srgbClr val="0000CC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72</a:t>
                      </a:r>
                    </a:p>
                  </a:txBody>
                  <a:tcPr marL="5715" marR="5715" marT="571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0" i="0" u="none" strike="noStrike" dirty="0">
                          <a:solidFill>
                            <a:srgbClr val="0000CC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5715" marR="5715" marT="571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0" i="0" u="none" strike="noStrike" dirty="0">
                          <a:solidFill>
                            <a:srgbClr val="0000CC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62</a:t>
                      </a:r>
                    </a:p>
                  </a:txBody>
                  <a:tcPr marL="5715" marR="5715" marT="571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0" i="0" u="none" strike="noStrike" dirty="0">
                          <a:solidFill>
                            <a:srgbClr val="0000CC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27</a:t>
                      </a:r>
                    </a:p>
                  </a:txBody>
                  <a:tcPr marL="5715" marR="5715" marT="571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54296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1800" dirty="0" smtClean="0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二梯</a:t>
                      </a:r>
                      <a:endParaRPr lang="zh-TW" altLang="en-US" sz="1800" dirty="0">
                        <a:solidFill>
                          <a:srgbClr val="0000CC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1800" dirty="0" smtClean="0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zh-TW" altLang="en-US" sz="1800" dirty="0" smtClean="0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週 </a:t>
                      </a:r>
                      <a:endParaRPr lang="en-US" altLang="zh-TW" sz="1800" dirty="0" smtClean="0">
                        <a:solidFill>
                          <a:srgbClr val="0000CC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en-US" altLang="zh-TW" sz="1800" dirty="0" smtClean="0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109/08/24</a:t>
                      </a:r>
                      <a:r>
                        <a:rPr lang="zh-TW" altLang="en-US" sz="1800" dirty="0" smtClean="0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～</a:t>
                      </a:r>
                      <a:r>
                        <a:rPr lang="en-US" altLang="zh-TW" sz="1800" dirty="0" smtClean="0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109/09/18</a:t>
                      </a:r>
                      <a:endParaRPr lang="zh-TW" altLang="en-US" sz="1800" dirty="0">
                        <a:solidFill>
                          <a:srgbClr val="0000CC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0" i="0" u="none" strike="noStrike">
                          <a:solidFill>
                            <a:srgbClr val="0000CC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54</a:t>
                      </a:r>
                    </a:p>
                  </a:txBody>
                  <a:tcPr marL="5715" marR="5715" marT="571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0" i="0" u="none" strike="noStrike" dirty="0">
                          <a:solidFill>
                            <a:srgbClr val="0000CC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26</a:t>
                      </a:r>
                    </a:p>
                  </a:txBody>
                  <a:tcPr marL="5715" marR="5715" marT="571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0" i="0" u="none" strike="noStrike" dirty="0">
                          <a:solidFill>
                            <a:srgbClr val="0000CC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11</a:t>
                      </a:r>
                    </a:p>
                  </a:txBody>
                  <a:tcPr marL="5715" marR="5715" marT="571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0" i="0" u="none" strike="noStrike" dirty="0">
                          <a:solidFill>
                            <a:srgbClr val="0000CC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36</a:t>
                      </a:r>
                    </a:p>
                  </a:txBody>
                  <a:tcPr marL="5715" marR="5715" marT="571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9053">
                <a:tc gridSpan="2">
                  <a:txBody>
                    <a:bodyPr/>
                    <a:lstStyle/>
                    <a:p>
                      <a:pPr algn="ctr"/>
                      <a:r>
                        <a:rPr lang="zh-TW" altLang="en-US" sz="1800" dirty="0" smtClean="0">
                          <a:solidFill>
                            <a:srgbClr val="0000CC"/>
                          </a:solidFill>
                          <a:latin typeface="Times New Roman" panose="02020603050405020304" pitchFamily="18" charset="0"/>
                          <a:ea typeface="標楷體" panose="03000509000000000000" pitchFamily="65" charset="-120"/>
                          <a:cs typeface="Times New Roman" panose="02020603050405020304" pitchFamily="18" charset="0"/>
                        </a:rPr>
                        <a:t>總    計</a:t>
                      </a:r>
                      <a:endParaRPr lang="zh-TW" altLang="en-US" sz="1800" dirty="0">
                        <a:solidFill>
                          <a:srgbClr val="0000CC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 marL="68580" marR="68580" marT="34290" marB="34290" anchor="ctr"/>
                </a:tc>
                <a:tc hMerge="1">
                  <a:txBody>
                    <a:bodyPr/>
                    <a:lstStyle/>
                    <a:p>
                      <a:endParaRPr lang="zh-TW" altLang="en-US" sz="2400" dirty="0">
                        <a:solidFill>
                          <a:srgbClr val="0000CC"/>
                        </a:solidFill>
                        <a:latin typeface="Times New Roman" panose="02020603050405020304" pitchFamily="18" charset="0"/>
                        <a:ea typeface="標楷體" panose="03000509000000000000" pitchFamily="65" charset="-12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0" i="0" u="none" strike="noStrike" dirty="0">
                          <a:solidFill>
                            <a:srgbClr val="0000CC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126</a:t>
                      </a:r>
                    </a:p>
                  </a:txBody>
                  <a:tcPr marL="5715" marR="5715" marT="571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0" i="0" u="none" strike="noStrike">
                          <a:solidFill>
                            <a:srgbClr val="0000CC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28</a:t>
                      </a:r>
                    </a:p>
                  </a:txBody>
                  <a:tcPr marL="5715" marR="5715" marT="571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0" i="0" u="none" strike="noStrike">
                          <a:solidFill>
                            <a:srgbClr val="0000CC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73</a:t>
                      </a:r>
                    </a:p>
                  </a:txBody>
                  <a:tcPr marL="5715" marR="5715" marT="571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TW" sz="1800" b="0" i="0" u="none" strike="noStrike" dirty="0">
                          <a:solidFill>
                            <a:srgbClr val="0000CC"/>
                          </a:solidFill>
                          <a:effectLst/>
                          <a:latin typeface="Times New Roman" panose="02020603050405020304" pitchFamily="18" charset="0"/>
                          <a:ea typeface="新細明體" panose="02020500000000000000" pitchFamily="18" charset="-120"/>
                          <a:cs typeface="Times New Roman" panose="02020603050405020304" pitchFamily="18" charset="0"/>
                        </a:rPr>
                        <a:t>63</a:t>
                      </a:r>
                    </a:p>
                  </a:txBody>
                  <a:tcPr marL="5715" marR="5715" marT="571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92385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34209" y="835397"/>
            <a:ext cx="703893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zh-TW" sz="20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在高年級修藥學倫理課程很適合，因為高年級所學的專業課程比較多，再加上即將面臨實習以及</a:t>
            </a: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部份</a:t>
            </a:r>
            <a:r>
              <a:rPr lang="zh-TW" altLang="zh-TW" sz="20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同學實習</a:t>
            </a: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結束後</a:t>
            </a:r>
            <a:r>
              <a:rPr lang="zh-TW" altLang="zh-TW" sz="20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才上倫理課程，如此一來，能夠</a:t>
            </a:r>
            <a:r>
              <a:rPr lang="zh-TW" altLang="zh-TW" sz="2000" dirty="0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更加貼近臨床對於案例討論也比較有想法</a:t>
            </a:r>
            <a:r>
              <a:rPr lang="zh-TW" altLang="zh-TW" sz="2000" dirty="0"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。對於即將進入職場的我們藥學倫理課程是一門很重要的課，不容小覷！</a:t>
            </a:r>
            <a:endParaRPr lang="en-US" altLang="zh-TW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endParaRPr lang="en-US" altLang="zh-TW" sz="2000" dirty="0">
              <a:latin typeface="標楷體" panose="03000509000000000000" pitchFamily="65" charset="-12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r>
              <a:rPr lang="zh-TW" altLang="zh-TW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將藥學倫理課程調到大五是較好的選擇，根據我們的自身經驗，不論是一梯或是二梯實習的同學都表示有好處，如果是在</a:t>
            </a:r>
            <a:r>
              <a:rPr lang="zh-TW" altLang="zh-TW" sz="20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實習後</a:t>
            </a:r>
            <a:r>
              <a:rPr lang="zh-TW" altLang="zh-TW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才上藥學倫理，</a:t>
            </a:r>
            <a:r>
              <a:rPr lang="zh-TW" altLang="zh-TW" sz="20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上課時可以發表自己實習中所遇到的事件及經驗，在討論藥學倫理上更有自己的意見，而不是教科書版的念書而已</a:t>
            </a:r>
            <a:r>
              <a:rPr lang="en-US" altLang="zh-TW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;</a:t>
            </a:r>
            <a:r>
              <a:rPr lang="zh-TW" altLang="zh-TW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而如果是在</a:t>
            </a:r>
            <a:r>
              <a:rPr lang="zh-TW" altLang="zh-TW" sz="2000" dirty="0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實習前</a:t>
            </a:r>
            <a:r>
              <a:rPr lang="zh-TW" altLang="zh-TW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上藥學倫理，因為上完後就馬上去實習，對於倫理</a:t>
            </a: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的</a:t>
            </a:r>
            <a:r>
              <a:rPr lang="zh-TW" altLang="zh-TW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印象更為深刻，且也</a:t>
            </a:r>
            <a:r>
              <a:rPr lang="zh-TW" altLang="zh-TW" sz="2000" dirty="0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能在實習中套用所學，及可以利用實習中的真實經驗來檢討自己及了解目前藥界的生態，</a:t>
            </a:r>
            <a:r>
              <a:rPr lang="zh-TW" altLang="en-US" sz="2000" dirty="0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以利</a:t>
            </a:r>
            <a:r>
              <a:rPr lang="zh-TW" altLang="zh-TW" sz="2000" dirty="0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回想實習前的藥學倫理規範來督促自己</a:t>
            </a:r>
            <a:r>
              <a:rPr lang="zh-TW" altLang="zh-TW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</a:p>
          <a:p>
            <a:r>
              <a:rPr lang="zh-TW" altLang="zh-TW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若太早修藥學倫理，因為對藥學還沒有足夠深的認識，也沒有辦法銜接臨床，到了實習時可能都忘光了，所以建議在大五時修藥學倫理是最好的。</a:t>
            </a:r>
            <a:endParaRPr lang="zh-TW" altLang="en-US" sz="20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3972162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50057" y="661239"/>
            <a:ext cx="6906707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zh-TW" sz="2000" kern="1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一梯實習</a:t>
            </a:r>
            <a:r>
              <a:rPr lang="zh-TW" altLang="en-US" sz="2000" kern="1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生：依醫院的</a:t>
            </a:r>
            <a:r>
              <a:rPr lang="zh-TW" altLang="zh-TW" sz="2000" kern="1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核心課程有談到藥倫</a:t>
            </a:r>
            <a:r>
              <a:rPr lang="zh-TW" altLang="en-US" sz="2000" kern="1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簡介</a:t>
            </a:r>
            <a:r>
              <a:rPr lang="zh-TW" altLang="zh-TW" sz="2000" kern="1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，但是稍稍帶過，所以印象也不至於很深，回</a:t>
            </a:r>
            <a:r>
              <a:rPr lang="zh-TW" altLang="en-US" sz="2000" kern="1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到</a:t>
            </a:r>
            <a:r>
              <a:rPr lang="zh-TW" altLang="zh-TW" sz="2000" kern="1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學校上完藥倫後，</a:t>
            </a:r>
            <a:r>
              <a:rPr lang="zh-TW" altLang="en-US" sz="2000" kern="1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可</a:t>
            </a:r>
            <a:r>
              <a:rPr lang="zh-TW" altLang="zh-TW" sz="2000" kern="1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把當初在醫院實習時的一些</a:t>
            </a:r>
            <a:r>
              <a:rPr lang="en-US" altLang="zh-TW" sz="2000" kern="1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case</a:t>
            </a:r>
            <a:r>
              <a:rPr lang="zh-TW" altLang="zh-TW" sz="2000" kern="1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拿回來套入思考，像是病人已經重症，家屬要求醫護不該對當事人討論過於</a:t>
            </a:r>
            <a:r>
              <a:rPr lang="en-US" altLang="zh-TW" sz="2000" kern="1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detail</a:t>
            </a:r>
            <a:r>
              <a:rPr lang="zh-TW" altLang="zh-TW" sz="2000" kern="1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的病情等等</a:t>
            </a:r>
            <a:r>
              <a:rPr lang="zh-TW" altLang="en-US" sz="2000" kern="1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en-US" altLang="zh-TW" sz="2000" kern="1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  <a:p>
            <a:r>
              <a:rPr lang="zh-TW" altLang="zh-TW" sz="2000" kern="1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而對於法規跟藥倫兩者的相關性，藥倫比較適合實習前上，</a:t>
            </a:r>
            <a:r>
              <a:rPr lang="zh-TW" altLang="en-US" sz="2000" kern="1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因</a:t>
            </a:r>
            <a:r>
              <a:rPr lang="zh-TW" altLang="zh-TW" sz="2000" kern="1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醫院在進行一些練習的過程</a:t>
            </a:r>
            <a:r>
              <a:rPr lang="zh-TW" altLang="en-US" sz="2000" kern="1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中，</a:t>
            </a:r>
            <a:r>
              <a:rPr lang="zh-TW" altLang="zh-TW" sz="2000" kern="1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也是不會讓</a:t>
            </a:r>
            <a:r>
              <a:rPr lang="zh-TW" altLang="en-US" sz="2000" kern="1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實習生</a:t>
            </a:r>
            <a:r>
              <a:rPr lang="zh-TW" altLang="zh-TW" sz="2000" kern="1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使用到跟藥事法相關的條例（</a:t>
            </a:r>
            <a:r>
              <a:rPr lang="en-US" altLang="zh-TW" sz="2000" kern="1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e.g.</a:t>
            </a:r>
            <a:r>
              <a:rPr lang="zh-TW" altLang="zh-TW" sz="2000" kern="1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發藥、解釋病情等等），但倫理是在看</a:t>
            </a:r>
            <a:r>
              <a:rPr lang="en-US" altLang="zh-TW" sz="2000" kern="1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patient case</a:t>
            </a:r>
            <a:r>
              <a:rPr lang="zh-TW" altLang="zh-TW" sz="2000" kern="1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時</a:t>
            </a:r>
            <a:r>
              <a:rPr lang="zh-TW" altLang="en-US" sz="2000" kern="1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</a:t>
            </a:r>
            <a:r>
              <a:rPr lang="zh-TW" altLang="zh-TW" sz="2000" kern="1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自己</a:t>
            </a:r>
            <a:r>
              <a:rPr lang="zh-TW" altLang="en-US" sz="2000" kern="1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較</a:t>
            </a:r>
            <a:r>
              <a:rPr lang="zh-TW" altLang="zh-TW" sz="2000" kern="1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能夠有想法</a:t>
            </a:r>
            <a:r>
              <a:rPr lang="zh-TW" altLang="en-US" sz="2000" kern="1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。</a:t>
            </a:r>
            <a:endParaRPr lang="zh-TW" altLang="zh-TW" sz="2000" kern="100" dirty="0">
              <a:latin typeface="Times New Roman" panose="02020603050405020304" pitchFamily="18" charset="0"/>
              <a:ea typeface="標楷體" panose="03000509000000000000" pitchFamily="65" charset="-120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42926" y="3493642"/>
            <a:ext cx="705490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2000" kern="100" dirty="0">
                <a:solidFill>
                  <a:srgbClr val="0000CC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二</a:t>
            </a:r>
            <a:r>
              <a:rPr lang="zh-TW" altLang="zh-TW" sz="2000" kern="100" dirty="0">
                <a:solidFill>
                  <a:srgbClr val="0000CC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梯實習</a:t>
            </a:r>
            <a:r>
              <a:rPr lang="zh-TW" altLang="en-US" sz="2000" kern="100" dirty="0">
                <a:solidFill>
                  <a:srgbClr val="0000CC"/>
                </a:solidFill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生：</a:t>
            </a:r>
            <a:r>
              <a:rPr lang="zh-TW" altLang="en-US" sz="2000" dirty="0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在實習的時候遇到倫理提過的議題會有共鳴，故覺得先上課對實習算有幫助，但最大的缺點是上課的時候不太知道在幹嘛。</a:t>
            </a:r>
          </a:p>
        </p:txBody>
      </p:sp>
      <p:sp>
        <p:nvSpPr>
          <p:cNvPr id="4" name="矩形 3"/>
          <p:cNvSpPr/>
          <p:nvPr/>
        </p:nvSpPr>
        <p:spPr>
          <a:xfrm>
            <a:off x="542926" y="4438028"/>
            <a:ext cx="7422356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我覺得以目前學校課程來說</a:t>
            </a:r>
            <a:r>
              <a:rPr lang="zh-TW" altLang="zh-TW" kern="1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是很缺乏對職場的了解</a:t>
            </a:r>
            <a:r>
              <a:rPr lang="zh-TW" altLang="zh-TW" kern="1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說實話在實習前 對藥師仍然很陌生</a:t>
            </a:r>
            <a:r>
              <a:rPr lang="zh-TW" altLang="zh-TW" kern="1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感覺學了很多藥學知識懂了很多東西</a:t>
            </a:r>
            <a:r>
              <a:rPr lang="zh-TW" altLang="zh-TW" kern="1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但卻又好像什麼都不懂</a:t>
            </a:r>
            <a:r>
              <a:rPr lang="zh-TW" altLang="zh-TW" kern="1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去到實習場所很多東西都沒遇過也不知道該如何處理</a:t>
            </a:r>
            <a:r>
              <a:rPr lang="zh-TW" altLang="en-US" kern="1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？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</a:p>
          <a:p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雖然</a:t>
            </a:r>
            <a:r>
              <a:rPr lang="zh-TW" altLang="en-US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實習後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上課的</a:t>
            </a:r>
            <a:r>
              <a:rPr lang="zh-TW" altLang="en-US" sz="2000" dirty="0">
                <a:latin typeface="標楷體" panose="03000509000000000000" pitchFamily="65" charset="-120"/>
                <a:ea typeface="標楷體" panose="03000509000000000000" pitchFamily="65" charset="-120"/>
              </a:rPr>
              <a:t>好處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是在課堂上會很有共鳴</a:t>
            </a:r>
            <a:r>
              <a:rPr lang="zh-TW" altLang="zh-TW" kern="1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可以把在實習期間遇到的經驗統整分享</a:t>
            </a:r>
            <a:r>
              <a:rPr lang="zh-TW" altLang="zh-TW" kern="1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但還是希望在實習前就先上會比較好</a:t>
            </a:r>
            <a:r>
              <a:rPr lang="zh-TW" altLang="zh-TW" kern="1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就比如先寫了小考考卷</a:t>
            </a:r>
            <a:r>
              <a:rPr lang="zh-TW" altLang="zh-TW" kern="1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大考的時候遇到同個問題就會知道這是重點</a:t>
            </a:r>
            <a:r>
              <a:rPr lang="zh-TW" altLang="zh-TW" kern="1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同理如果在倫理課堂上討論過的議題到了醫院實習又再遇到一次</a:t>
            </a:r>
            <a:r>
              <a:rPr lang="zh-TW" altLang="zh-TW" kern="1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印象也會比較深刻</a:t>
            </a:r>
            <a:r>
              <a:rPr lang="zh-TW" altLang="zh-TW" kern="100" dirty="0">
                <a:latin typeface="Times New Roman" panose="02020603050405020304" pitchFamily="18" charset="0"/>
                <a:ea typeface="標楷體" panose="03000509000000000000" pitchFamily="65" charset="-120"/>
                <a:cs typeface="Times New Roman" panose="02020603050405020304" pitchFamily="18" charset="0"/>
              </a:rPr>
              <a:t>，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 也有更多時間去進行更深入的思考。</a:t>
            </a:r>
          </a:p>
        </p:txBody>
      </p:sp>
    </p:spTree>
    <p:extLst>
      <p:ext uri="{BB962C8B-B14F-4D97-AF65-F5344CB8AC3E}">
        <p14:creationId xmlns:p14="http://schemas.microsoft.com/office/powerpoint/2010/main" val="1556392350"/>
      </p:ext>
    </p:extLst>
  </p:cSld>
  <p:clrMapOvr>
    <a:masterClrMapping/>
  </p:clrMapOvr>
</p:sld>
</file>

<file path=ppt/theme/theme1.xml><?xml version="1.0" encoding="utf-8"?>
<a:theme xmlns:a="http://schemas.openxmlformats.org/drawingml/2006/main" name="多面向">
  <a:themeElements>
    <a:clrScheme name="多面向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多面向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多面向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21</TotalTime>
  <Words>978</Words>
  <Application>Microsoft Office PowerPoint</Application>
  <PresentationFormat>投影片</PresentationFormat>
  <Paragraphs>58</Paragraphs>
  <Slides>8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8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8</vt:i4>
      </vt:variant>
    </vt:vector>
  </HeadingPairs>
  <TitlesOfParts>
    <vt:vector size="17" baseType="lpstr">
      <vt:lpstr>Adobe 繁黑體 Std B</vt:lpstr>
      <vt:lpstr>微軟正黑體</vt:lpstr>
      <vt:lpstr>新細明體</vt:lpstr>
      <vt:lpstr>標楷體</vt:lpstr>
      <vt:lpstr>Arial</vt:lpstr>
      <vt:lpstr>Times New Roman</vt:lpstr>
      <vt:lpstr>Trebuchet MS</vt:lpstr>
      <vt:lpstr>Wingdings 3</vt:lpstr>
      <vt:lpstr>多面向</vt:lpstr>
      <vt:lpstr>110學年度第1學期「專業選修課程」學生開課意願調查 時間公告</vt:lpstr>
      <vt:lpstr>課程表異動說明會</vt:lpstr>
      <vt:lpstr>異動課程-方劑學(含實驗)</vt:lpstr>
      <vt:lpstr>異動課程-藥學倫理</vt:lpstr>
      <vt:lpstr>藥學倫理異動原因</vt:lpstr>
      <vt:lpstr>PowerPoint 簡報</vt:lpstr>
      <vt:lpstr>PowerPoint 簡報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課程表異動說明會</dc:title>
  <dc:creator>user</dc:creator>
  <cp:lastModifiedBy>user</cp:lastModifiedBy>
  <cp:revision>5</cp:revision>
  <dcterms:created xsi:type="dcterms:W3CDTF">2021-04-28T01:07:37Z</dcterms:created>
  <dcterms:modified xsi:type="dcterms:W3CDTF">2021-04-29T05:27:21Z</dcterms:modified>
</cp:coreProperties>
</file>