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53" r:id="rId2"/>
  </p:sldMasterIdLst>
  <p:notesMasterIdLst>
    <p:notesMasterId r:id="rId55"/>
  </p:notesMasterIdLst>
  <p:handoutMasterIdLst>
    <p:handoutMasterId r:id="rId56"/>
  </p:handoutMasterIdLst>
  <p:sldIdLst>
    <p:sldId id="927" r:id="rId3"/>
    <p:sldId id="939" r:id="rId4"/>
    <p:sldId id="940" r:id="rId5"/>
    <p:sldId id="941" r:id="rId6"/>
    <p:sldId id="928" r:id="rId7"/>
    <p:sldId id="929" r:id="rId8"/>
    <p:sldId id="815" r:id="rId9"/>
    <p:sldId id="825" r:id="rId10"/>
    <p:sldId id="914" r:id="rId11"/>
    <p:sldId id="909" r:id="rId12"/>
    <p:sldId id="945" r:id="rId13"/>
    <p:sldId id="829" r:id="rId14"/>
    <p:sldId id="830" r:id="rId15"/>
    <p:sldId id="831" r:id="rId16"/>
    <p:sldId id="910" r:id="rId17"/>
    <p:sldId id="920" r:id="rId18"/>
    <p:sldId id="919" r:id="rId19"/>
    <p:sldId id="917" r:id="rId20"/>
    <p:sldId id="918" r:id="rId21"/>
    <p:sldId id="922" r:id="rId22"/>
    <p:sldId id="921" r:id="rId23"/>
    <p:sldId id="911" r:id="rId24"/>
    <p:sldId id="912" r:id="rId25"/>
    <p:sldId id="887" r:id="rId26"/>
    <p:sldId id="931" r:id="rId27"/>
    <p:sldId id="932" r:id="rId28"/>
    <p:sldId id="933" r:id="rId29"/>
    <p:sldId id="938" r:id="rId30"/>
    <p:sldId id="930" r:id="rId31"/>
    <p:sldId id="925" r:id="rId32"/>
    <p:sldId id="926" r:id="rId33"/>
    <p:sldId id="888" r:id="rId34"/>
    <p:sldId id="889" r:id="rId35"/>
    <p:sldId id="890" r:id="rId36"/>
    <p:sldId id="915" r:id="rId37"/>
    <p:sldId id="942" r:id="rId38"/>
    <p:sldId id="944" r:id="rId39"/>
    <p:sldId id="892" r:id="rId40"/>
    <p:sldId id="900" r:id="rId41"/>
    <p:sldId id="901" r:id="rId42"/>
    <p:sldId id="902" r:id="rId43"/>
    <p:sldId id="903" r:id="rId44"/>
    <p:sldId id="904" r:id="rId45"/>
    <p:sldId id="905" r:id="rId46"/>
    <p:sldId id="906" r:id="rId47"/>
    <p:sldId id="916" r:id="rId48"/>
    <p:sldId id="907" r:id="rId49"/>
    <p:sldId id="882" r:id="rId50"/>
    <p:sldId id="883" r:id="rId51"/>
    <p:sldId id="884" r:id="rId52"/>
    <p:sldId id="913" r:id="rId53"/>
    <p:sldId id="875" r:id="rId54"/>
  </p:sldIdLst>
  <p:sldSz cx="9144000" cy="6858000" type="screen4x3"/>
  <p:notesSz cx="7099300" cy="10234613"/>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336699"/>
    <a:srgbClr val="CC6600"/>
    <a:srgbClr val="FFCC66"/>
    <a:srgbClr val="CC9900"/>
    <a:srgbClr val="FF9900"/>
    <a:srgbClr val="00CC99"/>
    <a:srgbClr val="FFFFFF"/>
    <a:srgbClr val="A568D2"/>
    <a:srgbClr val="5353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144" autoAdjust="0"/>
    <p:restoredTop sz="96404" autoAdjust="0"/>
  </p:normalViewPr>
  <p:slideViewPr>
    <p:cSldViewPr>
      <p:cViewPr varScale="1">
        <p:scale>
          <a:sx n="114" d="100"/>
          <a:sy n="114" d="100"/>
        </p:scale>
        <p:origin x="1152" y="108"/>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78" d="100"/>
          <a:sy n="78" d="100"/>
        </p:scale>
        <p:origin x="398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2"/>
            <a:ext cx="3076575" cy="512763"/>
          </a:xfrm>
          <a:prstGeom prst="rect">
            <a:avLst/>
          </a:prstGeom>
        </p:spPr>
        <p:txBody>
          <a:bodyPr vert="horz" lIns="91425" tIns="45712" rIns="91425" bIns="45712" rtlCol="0"/>
          <a:lstStyle>
            <a:lvl1pPr algn="l">
              <a:defRPr sz="1200"/>
            </a:lvl1pPr>
          </a:lstStyle>
          <a:p>
            <a:endParaRPr lang="zh-TW" altLang="en-US"/>
          </a:p>
        </p:txBody>
      </p:sp>
      <p:sp>
        <p:nvSpPr>
          <p:cNvPr id="3" name="日期版面配置區 2"/>
          <p:cNvSpPr>
            <a:spLocks noGrp="1"/>
          </p:cNvSpPr>
          <p:nvPr>
            <p:ph type="dt" sz="quarter" idx="1"/>
          </p:nvPr>
        </p:nvSpPr>
        <p:spPr>
          <a:xfrm>
            <a:off x="4021140" y="2"/>
            <a:ext cx="3076575" cy="512763"/>
          </a:xfrm>
          <a:prstGeom prst="rect">
            <a:avLst/>
          </a:prstGeom>
        </p:spPr>
        <p:txBody>
          <a:bodyPr vert="horz" lIns="91425" tIns="45712" rIns="91425" bIns="45712" rtlCol="0"/>
          <a:lstStyle>
            <a:lvl1pPr algn="r">
              <a:defRPr sz="1200"/>
            </a:lvl1pPr>
          </a:lstStyle>
          <a:p>
            <a:fld id="{CD08E56B-A181-4552-A6E5-D1D173763A6A}" type="datetimeFigureOut">
              <a:rPr lang="zh-TW" altLang="en-US" smtClean="0"/>
              <a:t>2024/8/29</a:t>
            </a:fld>
            <a:endParaRPr lang="zh-TW" altLang="en-US"/>
          </a:p>
        </p:txBody>
      </p:sp>
      <p:sp>
        <p:nvSpPr>
          <p:cNvPr id="4" name="頁尾版面配置區 3"/>
          <p:cNvSpPr>
            <a:spLocks noGrp="1"/>
          </p:cNvSpPr>
          <p:nvPr>
            <p:ph type="ftr" sz="quarter" idx="2"/>
          </p:nvPr>
        </p:nvSpPr>
        <p:spPr>
          <a:xfrm>
            <a:off x="0" y="9721852"/>
            <a:ext cx="3076575" cy="512763"/>
          </a:xfrm>
          <a:prstGeom prst="rect">
            <a:avLst/>
          </a:prstGeom>
        </p:spPr>
        <p:txBody>
          <a:bodyPr vert="horz" lIns="91425" tIns="45712" rIns="91425" bIns="45712"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4021140" y="9721852"/>
            <a:ext cx="3076575" cy="512763"/>
          </a:xfrm>
          <a:prstGeom prst="rect">
            <a:avLst/>
          </a:prstGeom>
        </p:spPr>
        <p:txBody>
          <a:bodyPr vert="horz" lIns="91425" tIns="45712" rIns="91425" bIns="45712" rtlCol="0" anchor="b"/>
          <a:lstStyle>
            <a:lvl1pPr algn="r">
              <a:defRPr sz="1200"/>
            </a:lvl1pPr>
          </a:lstStyle>
          <a:p>
            <a:fld id="{01BA2B51-801A-4000-910A-B2781DC9DD7A}" type="slidenum">
              <a:rPr lang="zh-TW" altLang="en-US" smtClean="0"/>
              <a:t>‹#›</a:t>
            </a:fld>
            <a:endParaRPr lang="zh-TW" altLang="en-US"/>
          </a:p>
        </p:txBody>
      </p:sp>
    </p:spTree>
    <p:extLst>
      <p:ext uri="{BB962C8B-B14F-4D97-AF65-F5344CB8AC3E}">
        <p14:creationId xmlns:p14="http://schemas.microsoft.com/office/powerpoint/2010/main" val="387839338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5" y="4"/>
            <a:ext cx="3076363" cy="511731"/>
          </a:xfrm>
          <a:prstGeom prst="rect">
            <a:avLst/>
          </a:prstGeom>
        </p:spPr>
        <p:txBody>
          <a:bodyPr vert="horz" lIns="99005" tIns="49504" rIns="99005" bIns="49504" rtlCol="0"/>
          <a:lstStyle>
            <a:lvl1pPr algn="l">
              <a:defRPr sz="1200"/>
            </a:lvl1pPr>
          </a:lstStyle>
          <a:p>
            <a:endParaRPr lang="zh-TW" altLang="en-US"/>
          </a:p>
        </p:txBody>
      </p:sp>
      <p:sp>
        <p:nvSpPr>
          <p:cNvPr id="3" name="日期版面配置區 2"/>
          <p:cNvSpPr>
            <a:spLocks noGrp="1"/>
          </p:cNvSpPr>
          <p:nvPr>
            <p:ph type="dt" idx="1"/>
          </p:nvPr>
        </p:nvSpPr>
        <p:spPr>
          <a:xfrm>
            <a:off x="4021299" y="4"/>
            <a:ext cx="3076363" cy="511731"/>
          </a:xfrm>
          <a:prstGeom prst="rect">
            <a:avLst/>
          </a:prstGeom>
        </p:spPr>
        <p:txBody>
          <a:bodyPr vert="horz" lIns="99005" tIns="49504" rIns="99005" bIns="49504" rtlCol="0"/>
          <a:lstStyle>
            <a:lvl1pPr algn="r">
              <a:defRPr sz="1200"/>
            </a:lvl1pPr>
          </a:lstStyle>
          <a:p>
            <a:fld id="{A98D96E9-5C17-4AC5-8EF8-D58B5ED0B140}" type="datetimeFigureOut">
              <a:rPr lang="zh-TW" altLang="en-US" smtClean="0"/>
              <a:t>2024/8/29</a:t>
            </a:fld>
            <a:endParaRPr lang="zh-TW" altLang="en-US"/>
          </a:p>
        </p:txBody>
      </p:sp>
      <p:sp>
        <p:nvSpPr>
          <p:cNvPr id="4" name="投影片圖像版面配置區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05" tIns="49504" rIns="99005" bIns="49504" rtlCol="0" anchor="ctr"/>
          <a:lstStyle/>
          <a:p>
            <a:endParaRPr lang="zh-TW" altLang="en-US"/>
          </a:p>
        </p:txBody>
      </p:sp>
      <p:sp>
        <p:nvSpPr>
          <p:cNvPr id="5" name="備忘稿版面配置區 4"/>
          <p:cNvSpPr>
            <a:spLocks noGrp="1"/>
          </p:cNvSpPr>
          <p:nvPr>
            <p:ph type="body" sz="quarter" idx="3"/>
          </p:nvPr>
        </p:nvSpPr>
        <p:spPr>
          <a:xfrm>
            <a:off x="709931" y="4861445"/>
            <a:ext cx="5679440" cy="4605576"/>
          </a:xfrm>
          <a:prstGeom prst="rect">
            <a:avLst/>
          </a:prstGeom>
        </p:spPr>
        <p:txBody>
          <a:bodyPr vert="horz" lIns="99005" tIns="49504" rIns="99005" bIns="49504"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5" y="9721110"/>
            <a:ext cx="3076363" cy="511731"/>
          </a:xfrm>
          <a:prstGeom prst="rect">
            <a:avLst/>
          </a:prstGeom>
        </p:spPr>
        <p:txBody>
          <a:bodyPr vert="horz" lIns="99005" tIns="49504" rIns="99005" bIns="49504"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4021299" y="9721110"/>
            <a:ext cx="3076363" cy="511731"/>
          </a:xfrm>
          <a:prstGeom prst="rect">
            <a:avLst/>
          </a:prstGeom>
        </p:spPr>
        <p:txBody>
          <a:bodyPr vert="horz" lIns="99005" tIns="49504" rIns="99005" bIns="49504" rtlCol="0" anchor="b"/>
          <a:lstStyle>
            <a:lvl1pPr algn="r">
              <a:defRPr sz="1200"/>
            </a:lvl1pPr>
          </a:lstStyle>
          <a:p>
            <a:fld id="{632C18AB-67B1-454C-8FCE-863BF8D93B83}" type="slidenum">
              <a:rPr lang="zh-TW" altLang="en-US" smtClean="0"/>
              <a:t>‹#›</a:t>
            </a:fld>
            <a:endParaRPr lang="zh-TW" altLang="en-US"/>
          </a:p>
        </p:txBody>
      </p:sp>
    </p:spTree>
    <p:extLst>
      <p:ext uri="{BB962C8B-B14F-4D97-AF65-F5344CB8AC3E}">
        <p14:creationId xmlns:p14="http://schemas.microsoft.com/office/powerpoint/2010/main" val="375553451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154193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A4E3B842-B563-4F3E-8151-E360F2AAEF5D}" type="slidenum">
              <a:rPr lang="zh-TW" altLang="en-US" smtClean="0"/>
              <a:pPr/>
              <a:t>11</a:t>
            </a:fld>
            <a:endParaRPr lang="zh-TW" altLang="en-US" dirty="0"/>
          </a:p>
        </p:txBody>
      </p:sp>
    </p:spTree>
    <p:extLst>
      <p:ext uri="{BB962C8B-B14F-4D97-AF65-F5344CB8AC3E}">
        <p14:creationId xmlns:p14="http://schemas.microsoft.com/office/powerpoint/2010/main" val="2096403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A4E3B842-B563-4F3E-8151-E360F2AAEF5D}" type="slidenum">
              <a:rPr lang="zh-TW" altLang="en-US" smtClean="0"/>
              <a:pPr/>
              <a:t>12</a:t>
            </a:fld>
            <a:endParaRPr lang="zh-TW" altLang="en-US" dirty="0"/>
          </a:p>
        </p:txBody>
      </p:sp>
    </p:spTree>
    <p:extLst>
      <p:ext uri="{BB962C8B-B14F-4D97-AF65-F5344CB8AC3E}">
        <p14:creationId xmlns:p14="http://schemas.microsoft.com/office/powerpoint/2010/main" val="3915713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a:p>
        </p:txBody>
      </p:sp>
      <p:sp>
        <p:nvSpPr>
          <p:cNvPr id="39940"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新細明體" panose="02020500000000000000" pitchFamily="18" charset="-120"/>
              </a:defRPr>
            </a:lvl1pPr>
            <a:lvl2pPr marL="742950" indent="-285750" eaLnBrk="0" hangingPunct="0">
              <a:spcBef>
                <a:spcPct val="30000"/>
              </a:spcBef>
              <a:defRPr sz="1200">
                <a:solidFill>
                  <a:schemeClr val="tx1"/>
                </a:solidFill>
                <a:latin typeface="Calibri" panose="020F0502020204030204" pitchFamily="34" charset="0"/>
                <a:ea typeface="新細明體" panose="02020500000000000000" pitchFamily="18" charset="-120"/>
              </a:defRPr>
            </a:lvl2pPr>
            <a:lvl3pPr marL="1143000" indent="-228600" eaLnBrk="0" hangingPunct="0">
              <a:spcBef>
                <a:spcPct val="30000"/>
              </a:spcBef>
              <a:defRPr sz="1200">
                <a:solidFill>
                  <a:schemeClr val="tx1"/>
                </a:solidFill>
                <a:latin typeface="Calibri" panose="020F0502020204030204" pitchFamily="34" charset="0"/>
                <a:ea typeface="新細明體" panose="02020500000000000000" pitchFamily="18" charset="-120"/>
              </a:defRPr>
            </a:lvl3pPr>
            <a:lvl4pPr marL="1600200" indent="-228600" eaLnBrk="0" hangingPunct="0">
              <a:spcBef>
                <a:spcPct val="30000"/>
              </a:spcBef>
              <a:defRPr sz="1200">
                <a:solidFill>
                  <a:schemeClr val="tx1"/>
                </a:solidFill>
                <a:latin typeface="Calibri" panose="020F0502020204030204" pitchFamily="34" charset="0"/>
                <a:ea typeface="新細明體" panose="02020500000000000000" pitchFamily="18" charset="-120"/>
              </a:defRPr>
            </a:lvl4pPr>
            <a:lvl5pPr marL="2057400" indent="-228600" eaLnBrk="0" hangingPunct="0">
              <a:spcBef>
                <a:spcPct val="30000"/>
              </a:spcBef>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pPr>
            <a:fld id="{370C04E0-724A-44AE-9C94-09CC78CB1149}" type="slidenum">
              <a:rPr lang="zh-TW" altLang="en-US">
                <a:latin typeface="Arial" panose="020B0604020202020204" pitchFamily="34" charset="0"/>
              </a:rPr>
              <a:pPr eaLnBrk="1" hangingPunct="1">
                <a:spcBef>
                  <a:spcPct val="0"/>
                </a:spcBef>
              </a:pPr>
              <a:t>38</a:t>
            </a:fld>
            <a:endParaRPr lang="zh-TW" altLang="en-US">
              <a:latin typeface="Arial" panose="020B0604020202020204" pitchFamily="34" charset="0"/>
            </a:endParaRPr>
          </a:p>
        </p:txBody>
      </p:sp>
    </p:spTree>
    <p:extLst>
      <p:ext uri="{BB962C8B-B14F-4D97-AF65-F5344CB8AC3E}">
        <p14:creationId xmlns:p14="http://schemas.microsoft.com/office/powerpoint/2010/main" val="673496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663929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TW" altLang="en-US"/>
              <a:t>按一下以編輯母片標題樣式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a:t>按一下以編輯母片副標題樣式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fld id="{712617C7-7D84-4FE8-9CE6-A3FE811E57C7}" type="datetime1">
              <a:rPr lang="zh-TW" altLang="en-US" smtClean="0"/>
              <a:t>2024/8/29</a:t>
            </a:fld>
            <a:endParaRPr lang="zh-TW" altLang="en-US"/>
          </a:p>
        </p:txBody>
      </p:sp>
      <p:sp>
        <p:nvSpPr>
          <p:cNvPr id="5" name="页脚占位符 4"/>
          <p:cNvSpPr>
            <a:spLocks noGrp="1" noChangeArrowheads="1"/>
          </p:cNvSpPr>
          <p:nvPr>
            <p:ph type="ftr" sz="quarter" idx="11"/>
          </p:nvPr>
        </p:nvSpPr>
        <p:spPr>
          <a:ln/>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a:ln/>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578996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TW" altLang="en-US"/>
              <a:t>按一下以編輯母片標題樣式</a:t>
            </a:r>
            <a:endParaRPr lang="zh-CN" altLang="en-US"/>
          </a:p>
        </p:txBody>
      </p:sp>
      <p:sp>
        <p:nvSpPr>
          <p:cNvPr id="3" name="竖排文字占位符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日期占位符 3"/>
          <p:cNvSpPr>
            <a:spLocks noGrp="1" noChangeArrowheads="1"/>
          </p:cNvSpPr>
          <p:nvPr>
            <p:ph type="dt" sz="half" idx="10"/>
          </p:nvPr>
        </p:nvSpPr>
        <p:spPr/>
        <p:txBody>
          <a:bodyPr/>
          <a:lstStyle>
            <a:lvl1pPr>
              <a:defRPr/>
            </a:lvl1pPr>
          </a:lstStyle>
          <a:p>
            <a:fld id="{882019F3-0472-49C2-8C74-C1155926FC03}" type="datetime1">
              <a:rPr lang="zh-TW" altLang="en-US" smtClean="0"/>
              <a:t>2024/8/29</a:t>
            </a:fld>
            <a:endParaRPr lang="zh-TW" altLang="en-US"/>
          </a:p>
        </p:txBody>
      </p:sp>
      <p:sp>
        <p:nvSpPr>
          <p:cNvPr id="5" name="页脚占位符 4"/>
          <p:cNvSpPr>
            <a:spLocks noGrp="1" noChangeArrowheads="1"/>
          </p:cNvSpPr>
          <p:nvPr>
            <p:ph type="ftr" sz="quarter" idx="11"/>
          </p:nvPr>
        </p:nvSpPr>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403186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TW" altLang="en-US"/>
              <a:t>按一下以編輯母片標題樣式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日期占位符 3"/>
          <p:cNvSpPr>
            <a:spLocks noGrp="1" noChangeArrowheads="1"/>
          </p:cNvSpPr>
          <p:nvPr>
            <p:ph type="dt" sz="half" idx="10"/>
          </p:nvPr>
        </p:nvSpPr>
        <p:spPr/>
        <p:txBody>
          <a:bodyPr/>
          <a:lstStyle>
            <a:lvl1pPr>
              <a:defRPr/>
            </a:lvl1pPr>
          </a:lstStyle>
          <a:p>
            <a:fld id="{550B5AFD-3491-4923-B559-17DC2BDF97DF}" type="datetime1">
              <a:rPr lang="zh-TW" altLang="en-US" smtClean="0"/>
              <a:t>2024/8/29</a:t>
            </a:fld>
            <a:endParaRPr lang="zh-TW" altLang="en-US"/>
          </a:p>
        </p:txBody>
      </p:sp>
      <p:sp>
        <p:nvSpPr>
          <p:cNvPr id="5" name="页脚占位符 4"/>
          <p:cNvSpPr>
            <a:spLocks noGrp="1" noChangeArrowheads="1"/>
          </p:cNvSpPr>
          <p:nvPr>
            <p:ph type="ftr" sz="quarter" idx="11"/>
          </p:nvPr>
        </p:nvSpPr>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3324298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標題投影片">
    <p:spTree>
      <p:nvGrpSpPr>
        <p:cNvPr id="1" name=""/>
        <p:cNvGrpSpPr/>
        <p:nvPr/>
      </p:nvGrpSpPr>
      <p:grpSpPr>
        <a:xfrm>
          <a:off x="0" y="0"/>
          <a:ext cx="0" cy="0"/>
          <a:chOff x="0" y="0"/>
          <a:chExt cx="0" cy="0"/>
        </a:xfrm>
      </p:grpSpPr>
      <p:sp>
        <p:nvSpPr>
          <p:cNvPr id="7" name="圖片版面配置區 6"/>
          <p:cNvSpPr>
            <a:spLocks noGrp="1"/>
          </p:cNvSpPr>
          <p:nvPr>
            <p:ph type="pic" sz="quarter" idx="13"/>
          </p:nvPr>
        </p:nvSpPr>
        <p:spPr>
          <a:xfrm>
            <a:off x="-4763" y="0"/>
            <a:ext cx="3713163" cy="6858000"/>
          </a:xfrm>
        </p:spPr>
        <p:txBody>
          <a:bodyPr/>
          <a:lstStyle/>
          <a:p>
            <a:pPr lvl="0"/>
            <a:r>
              <a:rPr lang="zh-TW" altLang="en-US" noProof="0"/>
              <a:t>按一下圖示以新增圖片</a:t>
            </a:r>
          </a:p>
        </p:txBody>
      </p:sp>
      <p:sp>
        <p:nvSpPr>
          <p:cNvPr id="9" name="文字版面配置區 8"/>
          <p:cNvSpPr>
            <a:spLocks noGrp="1"/>
          </p:cNvSpPr>
          <p:nvPr>
            <p:ph type="body" sz="quarter" idx="14"/>
          </p:nvPr>
        </p:nvSpPr>
        <p:spPr>
          <a:xfrm>
            <a:off x="3851275" y="1268760"/>
            <a:ext cx="5292725" cy="4968552"/>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TW" altLang="en-US" dirty="0"/>
          </a:p>
        </p:txBody>
      </p:sp>
      <p:sp>
        <p:nvSpPr>
          <p:cNvPr id="10" name="標題 9"/>
          <p:cNvSpPr>
            <a:spLocks noGrp="1"/>
          </p:cNvSpPr>
          <p:nvPr>
            <p:ph type="title"/>
          </p:nvPr>
        </p:nvSpPr>
        <p:spPr>
          <a:xfrm>
            <a:off x="3851920" y="274638"/>
            <a:ext cx="5292080" cy="850106"/>
          </a:xfrm>
        </p:spPr>
        <p:txBody>
          <a:bodyPr>
            <a:normAutofit/>
          </a:bodyPr>
          <a:lstStyle>
            <a:lvl1pPr algn="l">
              <a:defRPr sz="3600" b="1"/>
            </a:lvl1pPr>
          </a:lstStyle>
          <a:p>
            <a:r>
              <a:rPr lang="zh-TW" altLang="en-US"/>
              <a:t>按一下以編輯母片標題樣式</a:t>
            </a:r>
            <a:endParaRPr lang="zh-TW" altLang="en-US" dirty="0"/>
          </a:p>
        </p:txBody>
      </p:sp>
      <p:sp>
        <p:nvSpPr>
          <p:cNvPr id="5" name="投影片編號版面配置區 1"/>
          <p:cNvSpPr>
            <a:spLocks noGrp="1"/>
          </p:cNvSpPr>
          <p:nvPr>
            <p:ph type="sldNum" sz="quarter" idx="15"/>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298546146"/>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標題投影片">
    <p:spTree>
      <p:nvGrpSpPr>
        <p:cNvPr id="1" name=""/>
        <p:cNvGrpSpPr/>
        <p:nvPr/>
      </p:nvGrpSpPr>
      <p:grpSpPr>
        <a:xfrm>
          <a:off x="0" y="0"/>
          <a:ext cx="0" cy="0"/>
          <a:chOff x="0" y="0"/>
          <a:chExt cx="0" cy="0"/>
        </a:xfrm>
      </p:grpSpPr>
      <p:sp>
        <p:nvSpPr>
          <p:cNvPr id="5" name="標題 1"/>
          <p:cNvSpPr>
            <a:spLocks noGrp="1"/>
          </p:cNvSpPr>
          <p:nvPr>
            <p:ph type="title"/>
          </p:nvPr>
        </p:nvSpPr>
        <p:spPr>
          <a:xfrm>
            <a:off x="2896279" y="4653136"/>
            <a:ext cx="6243662" cy="1008112"/>
          </a:xfrm>
          <a:gradFill>
            <a:gsLst>
              <a:gs pos="0">
                <a:schemeClr val="accent1">
                  <a:lumMod val="12000"/>
                </a:schemeClr>
              </a:gs>
              <a:gs pos="87000">
                <a:schemeClr val="accent5">
                  <a:shade val="93000"/>
                  <a:satMod val="130000"/>
                  <a:lumMod val="88000"/>
                </a:schemeClr>
              </a:gs>
              <a:gs pos="100000">
                <a:schemeClr val="accent5">
                  <a:shade val="94000"/>
                  <a:satMod val="135000"/>
                </a:schemeClr>
              </a:gs>
            </a:gsLst>
            <a:lin ang="0" scaled="0"/>
          </a:gradFill>
        </p:spPr>
        <p:style>
          <a:lnRef idx="1">
            <a:schemeClr val="accent5"/>
          </a:lnRef>
          <a:fillRef idx="3">
            <a:schemeClr val="accent5"/>
          </a:fillRef>
          <a:effectRef idx="2">
            <a:schemeClr val="accent5"/>
          </a:effectRef>
          <a:fontRef idx="minor">
            <a:schemeClr val="lt1"/>
          </a:fontRef>
        </p:style>
        <p:txBody>
          <a:bodyPr/>
          <a:lstStyle/>
          <a:p>
            <a:pPr lvl="0"/>
            <a:r>
              <a:rPr lang="zh-TW" altLang="en-US"/>
              <a:t>按一下以編輯母片標題樣式</a:t>
            </a:r>
            <a:endParaRPr lang="en-US" altLang="zh-TW" dirty="0"/>
          </a:p>
        </p:txBody>
      </p:sp>
      <p:sp>
        <p:nvSpPr>
          <p:cNvPr id="8" name="圖片版面配置區 3"/>
          <p:cNvSpPr>
            <a:spLocks noGrp="1"/>
          </p:cNvSpPr>
          <p:nvPr>
            <p:ph type="pic" sz="quarter" idx="11"/>
          </p:nvPr>
        </p:nvSpPr>
        <p:spPr>
          <a:xfrm>
            <a:off x="-2772816" y="116632"/>
            <a:ext cx="9166225" cy="3824288"/>
          </a:xfrm>
        </p:spPr>
        <p:txBody>
          <a:bodyPr/>
          <a:lstStyle/>
          <a:p>
            <a:pPr lvl="0"/>
            <a:r>
              <a:rPr lang="zh-TW" altLang="en-US" noProof="0"/>
              <a:t>按一下圖示以新增圖片</a:t>
            </a:r>
          </a:p>
        </p:txBody>
      </p:sp>
      <p:sp>
        <p:nvSpPr>
          <p:cNvPr id="4" name="投影片編號版面配置區 1"/>
          <p:cNvSpPr>
            <a:spLocks noGrp="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1393916768"/>
      </p:ext>
    </p:extLst>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3_標題投影片">
    <p:spTree>
      <p:nvGrpSpPr>
        <p:cNvPr id="1" name=""/>
        <p:cNvGrpSpPr/>
        <p:nvPr/>
      </p:nvGrpSpPr>
      <p:grpSpPr>
        <a:xfrm>
          <a:off x="0" y="0"/>
          <a:ext cx="0" cy="0"/>
          <a:chOff x="0" y="0"/>
          <a:chExt cx="0" cy="0"/>
        </a:xfrm>
      </p:grpSpPr>
      <p:sp>
        <p:nvSpPr>
          <p:cNvPr id="7" name="圖片版面配置區 6"/>
          <p:cNvSpPr>
            <a:spLocks noGrp="1"/>
          </p:cNvSpPr>
          <p:nvPr>
            <p:ph type="pic" sz="quarter" idx="13"/>
          </p:nvPr>
        </p:nvSpPr>
        <p:spPr>
          <a:xfrm>
            <a:off x="1" y="10297"/>
            <a:ext cx="9144000" cy="3490711"/>
          </a:xfrm>
        </p:spPr>
        <p:txBody>
          <a:bodyPr/>
          <a:lstStyle/>
          <a:p>
            <a:pPr lvl="0"/>
            <a:r>
              <a:rPr lang="zh-TW" altLang="en-US" noProof="0"/>
              <a:t>按一下圖示以新增圖片</a:t>
            </a:r>
          </a:p>
        </p:txBody>
      </p:sp>
      <p:sp>
        <p:nvSpPr>
          <p:cNvPr id="9" name="文字版面配置區 8"/>
          <p:cNvSpPr>
            <a:spLocks noGrp="1"/>
          </p:cNvSpPr>
          <p:nvPr>
            <p:ph type="body" sz="quarter" idx="14"/>
          </p:nvPr>
        </p:nvSpPr>
        <p:spPr>
          <a:xfrm>
            <a:off x="971600" y="3645024"/>
            <a:ext cx="8172400" cy="3237032"/>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TW" altLang="en-US" dirty="0"/>
          </a:p>
        </p:txBody>
      </p:sp>
      <p:sp>
        <p:nvSpPr>
          <p:cNvPr id="4" name="標題 9"/>
          <p:cNvSpPr>
            <a:spLocks noGrp="1"/>
          </p:cNvSpPr>
          <p:nvPr>
            <p:ph type="title"/>
          </p:nvPr>
        </p:nvSpPr>
        <p:spPr>
          <a:xfrm>
            <a:off x="3851920" y="2636912"/>
            <a:ext cx="5292080" cy="850106"/>
          </a:xfrm>
          <a:solidFill>
            <a:schemeClr val="bg1">
              <a:alpha val="29000"/>
            </a:schemeClr>
          </a:solidFill>
        </p:spPr>
        <p:txBody>
          <a:bodyPr>
            <a:normAutofit/>
          </a:bodyPr>
          <a:lstStyle>
            <a:lvl1pPr algn="l">
              <a:defRPr sz="3600" b="1"/>
            </a:lvl1pPr>
          </a:lstStyle>
          <a:p>
            <a:r>
              <a:rPr lang="zh-TW" altLang="en-US"/>
              <a:t>按一下以編輯母片標題樣式</a:t>
            </a:r>
            <a:endParaRPr lang="zh-TW" altLang="en-US" dirty="0"/>
          </a:p>
        </p:txBody>
      </p:sp>
      <p:sp>
        <p:nvSpPr>
          <p:cNvPr id="5" name="投影片編號版面配置區 1"/>
          <p:cNvSpPr>
            <a:spLocks noGrp="1"/>
          </p:cNvSpPr>
          <p:nvPr>
            <p:ph type="sldNum" sz="quarter" idx="15"/>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1857361318"/>
      </p:ext>
    </p:extLst>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4_標題及物件">
    <p:spTree>
      <p:nvGrpSpPr>
        <p:cNvPr id="1" name=""/>
        <p:cNvGrpSpPr/>
        <p:nvPr/>
      </p:nvGrpSpPr>
      <p:grpSpPr>
        <a:xfrm>
          <a:off x="0" y="0"/>
          <a:ext cx="0" cy="0"/>
          <a:chOff x="0" y="0"/>
          <a:chExt cx="0" cy="0"/>
        </a:xfrm>
      </p:grpSpPr>
      <p:sp>
        <p:nvSpPr>
          <p:cNvPr id="4" name="內容版面配置區 3"/>
          <p:cNvSpPr>
            <a:spLocks noGrp="1"/>
          </p:cNvSpPr>
          <p:nvPr>
            <p:ph sz="quarter" idx="10"/>
          </p:nvPr>
        </p:nvSpPr>
        <p:spPr>
          <a:xfrm>
            <a:off x="1277938" y="1277938"/>
            <a:ext cx="6762750" cy="4383087"/>
          </a:xfrm>
          <a:prstGeom prst="rect">
            <a:avLst/>
          </a:prstGeom>
        </p:spPr>
        <p:txBody>
          <a:body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spTree>
    <p:extLst>
      <p:ext uri="{BB962C8B-B14F-4D97-AF65-F5344CB8AC3E}">
        <p14:creationId xmlns:p14="http://schemas.microsoft.com/office/powerpoint/2010/main" val="1845202916"/>
      </p:ext>
    </p:extLst>
  </p:cSld>
  <p:clrMapOvr>
    <a:masterClrMapping/>
  </p:clrMapOvr>
  <p:transition spd="med">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TW" altLang="en-US"/>
              <a:t>按一下以編輯母片標題樣式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a:t>按一下以編輯母片副標題樣式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fld id="{2F15471E-0344-4A57-A994-C4E977144648}" type="datetime1">
              <a:rPr lang="zh-TW" altLang="en-US" smtClean="0"/>
              <a:t>2024/8/29</a:t>
            </a:fld>
            <a:endParaRPr lang="zh-TW" altLang="en-US"/>
          </a:p>
        </p:txBody>
      </p:sp>
      <p:sp>
        <p:nvSpPr>
          <p:cNvPr id="5" name="页脚占位符 4"/>
          <p:cNvSpPr>
            <a:spLocks noGrp="1" noChangeArrowheads="1"/>
          </p:cNvSpPr>
          <p:nvPr>
            <p:ph type="ftr" sz="quarter" idx="11"/>
          </p:nvPr>
        </p:nvSpPr>
        <p:spPr>
          <a:ln/>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a:ln/>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35818924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TW" altLang="en-US"/>
              <a:t>按一下以編輯母片標題樣式</a:t>
            </a:r>
            <a:endParaRPr lang="zh-CN" altLang="en-US"/>
          </a:p>
        </p:txBody>
      </p:sp>
      <p:sp>
        <p:nvSpPr>
          <p:cNvPr id="3" name="内容占位符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日期占位符 3"/>
          <p:cNvSpPr>
            <a:spLocks noGrp="1" noChangeArrowheads="1"/>
          </p:cNvSpPr>
          <p:nvPr>
            <p:ph type="dt" sz="half" idx="10"/>
          </p:nvPr>
        </p:nvSpPr>
        <p:spPr/>
        <p:txBody>
          <a:bodyPr/>
          <a:lstStyle>
            <a:lvl1pPr>
              <a:defRPr/>
            </a:lvl1pPr>
          </a:lstStyle>
          <a:p>
            <a:fld id="{6FEF95E9-358E-4EFE-BFDA-52B87C93329A}" type="datetime1">
              <a:rPr lang="zh-TW" altLang="en-US" smtClean="0"/>
              <a:t>2024/8/29</a:t>
            </a:fld>
            <a:endParaRPr lang="zh-TW" altLang="en-US"/>
          </a:p>
        </p:txBody>
      </p:sp>
      <p:sp>
        <p:nvSpPr>
          <p:cNvPr id="5" name="页脚占位符 4"/>
          <p:cNvSpPr>
            <a:spLocks noGrp="1" noChangeArrowheads="1"/>
          </p:cNvSpPr>
          <p:nvPr>
            <p:ph type="ftr" sz="quarter" idx="11"/>
          </p:nvPr>
        </p:nvSpPr>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17402049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a:t>按一下以編輯母片文字樣式</a:t>
            </a:r>
          </a:p>
        </p:txBody>
      </p:sp>
      <p:sp>
        <p:nvSpPr>
          <p:cNvPr id="4" name="日期占位符 3"/>
          <p:cNvSpPr>
            <a:spLocks noGrp="1" noChangeArrowheads="1"/>
          </p:cNvSpPr>
          <p:nvPr>
            <p:ph type="dt" sz="half" idx="10"/>
          </p:nvPr>
        </p:nvSpPr>
        <p:spPr/>
        <p:txBody>
          <a:bodyPr/>
          <a:lstStyle>
            <a:lvl1pPr>
              <a:defRPr/>
            </a:lvl1pPr>
          </a:lstStyle>
          <a:p>
            <a:fld id="{C0694373-5FCC-406C-BB90-B7E83F173D43}" type="datetime1">
              <a:rPr lang="zh-TW" altLang="en-US" smtClean="0"/>
              <a:t>2024/8/29</a:t>
            </a:fld>
            <a:endParaRPr lang="zh-TW" altLang="en-US"/>
          </a:p>
        </p:txBody>
      </p:sp>
      <p:sp>
        <p:nvSpPr>
          <p:cNvPr id="5" name="页脚占位符 4"/>
          <p:cNvSpPr>
            <a:spLocks noGrp="1" noChangeArrowheads="1"/>
          </p:cNvSpPr>
          <p:nvPr>
            <p:ph type="ftr" sz="quarter" idx="11"/>
          </p:nvPr>
        </p:nvSpPr>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18686194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TW" altLang="en-US"/>
              <a:t>按一下以編輯母片標題樣式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5" name="日期占位符 3"/>
          <p:cNvSpPr>
            <a:spLocks noGrp="1" noChangeArrowheads="1"/>
          </p:cNvSpPr>
          <p:nvPr>
            <p:ph type="dt" sz="half" idx="10"/>
          </p:nvPr>
        </p:nvSpPr>
        <p:spPr/>
        <p:txBody>
          <a:bodyPr/>
          <a:lstStyle>
            <a:lvl1pPr>
              <a:defRPr/>
            </a:lvl1pPr>
          </a:lstStyle>
          <a:p>
            <a:fld id="{8F55AE3F-6882-4791-B0D0-2059B9404125}" type="datetime1">
              <a:rPr lang="zh-TW" altLang="en-US" smtClean="0"/>
              <a:t>2024/8/29</a:t>
            </a:fld>
            <a:endParaRPr lang="zh-TW" altLang="en-US"/>
          </a:p>
        </p:txBody>
      </p:sp>
      <p:sp>
        <p:nvSpPr>
          <p:cNvPr id="6" name="页脚占位符 4"/>
          <p:cNvSpPr>
            <a:spLocks noGrp="1" noChangeArrowheads="1"/>
          </p:cNvSpPr>
          <p:nvPr>
            <p:ph type="ftr" sz="quarter" idx="11"/>
          </p:nvPr>
        </p:nvSpPr>
        <p:spPr/>
        <p:txBody>
          <a:bodyPr/>
          <a:lstStyle>
            <a:lvl1pPr>
              <a:defRPr/>
            </a:lvl1pPr>
          </a:lstStyle>
          <a:p>
            <a:endParaRPr lang="zh-TW" altLang="en-US"/>
          </a:p>
        </p:txBody>
      </p:sp>
      <p:sp>
        <p:nvSpPr>
          <p:cNvPr id="7"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87265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TW" altLang="en-US"/>
              <a:t>按一下以編輯母片標題樣式</a:t>
            </a:r>
            <a:endParaRPr lang="zh-CN" altLang="en-US"/>
          </a:p>
        </p:txBody>
      </p:sp>
      <p:sp>
        <p:nvSpPr>
          <p:cNvPr id="3" name="内容占位符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日期占位符 3"/>
          <p:cNvSpPr>
            <a:spLocks noGrp="1" noChangeArrowheads="1"/>
          </p:cNvSpPr>
          <p:nvPr>
            <p:ph type="dt" sz="half" idx="10"/>
          </p:nvPr>
        </p:nvSpPr>
        <p:spPr/>
        <p:txBody>
          <a:bodyPr/>
          <a:lstStyle>
            <a:lvl1pPr>
              <a:defRPr/>
            </a:lvl1pPr>
          </a:lstStyle>
          <a:p>
            <a:fld id="{8B47B230-698B-4FC4-849C-14C93AFDA075}" type="datetime1">
              <a:rPr lang="zh-TW" altLang="en-US" smtClean="0"/>
              <a:t>2024/8/29</a:t>
            </a:fld>
            <a:endParaRPr lang="zh-TW" altLang="en-US"/>
          </a:p>
        </p:txBody>
      </p:sp>
      <p:sp>
        <p:nvSpPr>
          <p:cNvPr id="5" name="页脚占位符 4"/>
          <p:cNvSpPr>
            <a:spLocks noGrp="1" noChangeArrowheads="1"/>
          </p:cNvSpPr>
          <p:nvPr>
            <p:ph type="ftr" sz="quarter" idx="11"/>
          </p:nvPr>
        </p:nvSpPr>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3751899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TW" altLang="en-US"/>
              <a:t>按一下以編輯母片標題樣式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7" name="日期占位符 3"/>
          <p:cNvSpPr>
            <a:spLocks noGrp="1" noChangeArrowheads="1"/>
          </p:cNvSpPr>
          <p:nvPr>
            <p:ph type="dt" sz="half" idx="10"/>
          </p:nvPr>
        </p:nvSpPr>
        <p:spPr/>
        <p:txBody>
          <a:bodyPr/>
          <a:lstStyle>
            <a:lvl1pPr>
              <a:defRPr/>
            </a:lvl1pPr>
          </a:lstStyle>
          <a:p>
            <a:fld id="{A370A3FE-933C-4E28-8A04-2D92C8E96239}" type="datetime1">
              <a:rPr lang="zh-TW" altLang="en-US" smtClean="0"/>
              <a:t>2024/8/29</a:t>
            </a:fld>
            <a:endParaRPr lang="zh-TW" altLang="en-US"/>
          </a:p>
        </p:txBody>
      </p:sp>
      <p:sp>
        <p:nvSpPr>
          <p:cNvPr id="8" name="页脚占位符 4"/>
          <p:cNvSpPr>
            <a:spLocks noGrp="1" noChangeArrowheads="1"/>
          </p:cNvSpPr>
          <p:nvPr>
            <p:ph type="ftr" sz="quarter" idx="11"/>
          </p:nvPr>
        </p:nvSpPr>
        <p:spPr/>
        <p:txBody>
          <a:bodyPr/>
          <a:lstStyle>
            <a:lvl1pPr>
              <a:defRPr/>
            </a:lvl1pPr>
          </a:lstStyle>
          <a:p>
            <a:endParaRPr lang="zh-TW" altLang="en-US"/>
          </a:p>
        </p:txBody>
      </p:sp>
      <p:sp>
        <p:nvSpPr>
          <p:cNvPr id="9"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30316271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TW" altLang="en-US"/>
              <a:t>按一下以編輯母片標題樣式</a:t>
            </a:r>
            <a:endParaRPr lang="zh-CN" altLang="en-US"/>
          </a:p>
        </p:txBody>
      </p:sp>
      <p:sp>
        <p:nvSpPr>
          <p:cNvPr id="3" name="日期占位符 3"/>
          <p:cNvSpPr>
            <a:spLocks noGrp="1" noChangeArrowheads="1"/>
          </p:cNvSpPr>
          <p:nvPr>
            <p:ph type="dt" sz="half" idx="10"/>
          </p:nvPr>
        </p:nvSpPr>
        <p:spPr/>
        <p:txBody>
          <a:bodyPr/>
          <a:lstStyle>
            <a:lvl1pPr>
              <a:defRPr/>
            </a:lvl1pPr>
          </a:lstStyle>
          <a:p>
            <a:fld id="{5A77ADCC-2320-4AE6-9EB4-B24213E4C099}" type="datetime1">
              <a:rPr lang="zh-TW" altLang="en-US" smtClean="0"/>
              <a:t>2024/8/29</a:t>
            </a:fld>
            <a:endParaRPr lang="zh-TW" altLang="en-US"/>
          </a:p>
        </p:txBody>
      </p:sp>
      <p:sp>
        <p:nvSpPr>
          <p:cNvPr id="4" name="页脚占位符 4"/>
          <p:cNvSpPr>
            <a:spLocks noGrp="1" noChangeArrowheads="1"/>
          </p:cNvSpPr>
          <p:nvPr>
            <p:ph type="ftr" sz="quarter" idx="11"/>
          </p:nvPr>
        </p:nvSpPr>
        <p:spPr/>
        <p:txBody>
          <a:bodyPr/>
          <a:lstStyle>
            <a:lvl1pPr>
              <a:defRPr/>
            </a:lvl1pPr>
          </a:lstStyle>
          <a:p>
            <a:endParaRPr lang="zh-TW" altLang="en-US"/>
          </a:p>
        </p:txBody>
      </p:sp>
      <p:sp>
        <p:nvSpPr>
          <p:cNvPr id="5"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26909307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fld id="{FE5A609D-12C7-4968-B058-AF07264E45DE}" type="datetime1">
              <a:rPr lang="zh-TW" altLang="en-US" smtClean="0"/>
              <a:t>2024/8/29</a:t>
            </a:fld>
            <a:endParaRPr lang="zh-TW" altLang="en-US"/>
          </a:p>
        </p:txBody>
      </p:sp>
      <p:sp>
        <p:nvSpPr>
          <p:cNvPr id="3" name="页脚占位符 4"/>
          <p:cNvSpPr>
            <a:spLocks noGrp="1" noChangeArrowheads="1"/>
          </p:cNvSpPr>
          <p:nvPr>
            <p:ph type="ftr" sz="quarter" idx="11"/>
          </p:nvPr>
        </p:nvSpPr>
        <p:spPr/>
        <p:txBody>
          <a:bodyPr/>
          <a:lstStyle>
            <a:lvl1pPr>
              <a:defRPr/>
            </a:lvl1pPr>
          </a:lstStyle>
          <a:p>
            <a:endParaRPr lang="zh-TW" altLang="en-US"/>
          </a:p>
        </p:txBody>
      </p:sp>
      <p:sp>
        <p:nvSpPr>
          <p:cNvPr id="4"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2567938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占位符 3"/>
          <p:cNvSpPr>
            <a:spLocks noGrp="1" noChangeArrowheads="1"/>
          </p:cNvSpPr>
          <p:nvPr>
            <p:ph type="dt" sz="half" idx="10"/>
          </p:nvPr>
        </p:nvSpPr>
        <p:spPr/>
        <p:txBody>
          <a:bodyPr/>
          <a:lstStyle>
            <a:lvl1pPr>
              <a:defRPr/>
            </a:lvl1pPr>
          </a:lstStyle>
          <a:p>
            <a:fld id="{6422D2AB-2779-4EF6-BC4E-3522100209AF}" type="datetime1">
              <a:rPr lang="zh-TW" altLang="en-US" smtClean="0"/>
              <a:t>2024/8/29</a:t>
            </a:fld>
            <a:endParaRPr lang="zh-TW" altLang="en-US"/>
          </a:p>
        </p:txBody>
      </p:sp>
      <p:sp>
        <p:nvSpPr>
          <p:cNvPr id="6" name="页脚占位符 4"/>
          <p:cNvSpPr>
            <a:spLocks noGrp="1" noChangeArrowheads="1"/>
          </p:cNvSpPr>
          <p:nvPr>
            <p:ph type="ftr" sz="quarter" idx="11"/>
          </p:nvPr>
        </p:nvSpPr>
        <p:spPr/>
        <p:txBody>
          <a:bodyPr/>
          <a:lstStyle>
            <a:lvl1pPr>
              <a:defRPr/>
            </a:lvl1pPr>
          </a:lstStyle>
          <a:p>
            <a:endParaRPr lang="zh-TW" altLang="en-US"/>
          </a:p>
        </p:txBody>
      </p:sp>
      <p:sp>
        <p:nvSpPr>
          <p:cNvPr id="7"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16403110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a:t>按一下圖示以新增圖片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占位符 3"/>
          <p:cNvSpPr>
            <a:spLocks noGrp="1" noChangeArrowheads="1"/>
          </p:cNvSpPr>
          <p:nvPr>
            <p:ph type="dt" sz="half" idx="10"/>
          </p:nvPr>
        </p:nvSpPr>
        <p:spPr>
          <a:ln/>
        </p:spPr>
        <p:txBody>
          <a:bodyPr/>
          <a:lstStyle>
            <a:lvl1pPr>
              <a:defRPr/>
            </a:lvl1pPr>
          </a:lstStyle>
          <a:p>
            <a:fld id="{F1548C56-21E0-4554-B94F-4708151C6B8A}" type="datetime1">
              <a:rPr lang="zh-TW" altLang="en-US" smtClean="0"/>
              <a:t>2024/8/29</a:t>
            </a:fld>
            <a:endParaRPr lang="zh-TW" altLang="en-US"/>
          </a:p>
        </p:txBody>
      </p:sp>
      <p:sp>
        <p:nvSpPr>
          <p:cNvPr id="6" name="页脚占位符 4"/>
          <p:cNvSpPr>
            <a:spLocks noGrp="1" noChangeArrowheads="1"/>
          </p:cNvSpPr>
          <p:nvPr>
            <p:ph type="ftr" sz="quarter" idx="11"/>
          </p:nvPr>
        </p:nvSpPr>
        <p:spPr>
          <a:ln/>
        </p:spPr>
        <p:txBody>
          <a:bodyPr/>
          <a:lstStyle>
            <a:lvl1pPr>
              <a:defRPr/>
            </a:lvl1pPr>
          </a:lstStyle>
          <a:p>
            <a:endParaRPr lang="zh-TW" altLang="en-US"/>
          </a:p>
        </p:txBody>
      </p:sp>
      <p:sp>
        <p:nvSpPr>
          <p:cNvPr id="7" name="灯片编号占位符 5"/>
          <p:cNvSpPr>
            <a:spLocks noGrp="1" noChangeArrowheads="1"/>
          </p:cNvSpPr>
          <p:nvPr>
            <p:ph type="sldNum" sz="quarter" idx="12"/>
          </p:nvPr>
        </p:nvSpPr>
        <p:spPr>
          <a:ln/>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796303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TW" altLang="en-US"/>
              <a:t>按一下以編輯母片標題樣式</a:t>
            </a:r>
            <a:endParaRPr lang="zh-CN" altLang="en-US"/>
          </a:p>
        </p:txBody>
      </p:sp>
      <p:sp>
        <p:nvSpPr>
          <p:cNvPr id="3" name="竖排文字占位符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日期占位符 3"/>
          <p:cNvSpPr>
            <a:spLocks noGrp="1" noChangeArrowheads="1"/>
          </p:cNvSpPr>
          <p:nvPr>
            <p:ph type="dt" sz="half" idx="10"/>
          </p:nvPr>
        </p:nvSpPr>
        <p:spPr/>
        <p:txBody>
          <a:bodyPr/>
          <a:lstStyle>
            <a:lvl1pPr>
              <a:defRPr/>
            </a:lvl1pPr>
          </a:lstStyle>
          <a:p>
            <a:fld id="{4F38AE86-2C4E-4624-B091-270B92D5DDFD}" type="datetime1">
              <a:rPr lang="zh-TW" altLang="en-US" smtClean="0"/>
              <a:t>2024/8/29</a:t>
            </a:fld>
            <a:endParaRPr lang="zh-TW" altLang="en-US"/>
          </a:p>
        </p:txBody>
      </p:sp>
      <p:sp>
        <p:nvSpPr>
          <p:cNvPr id="5" name="页脚占位符 4"/>
          <p:cNvSpPr>
            <a:spLocks noGrp="1" noChangeArrowheads="1"/>
          </p:cNvSpPr>
          <p:nvPr>
            <p:ph type="ftr" sz="quarter" idx="11"/>
          </p:nvPr>
        </p:nvSpPr>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9583115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TW" altLang="en-US"/>
              <a:t>按一下以編輯母片標題樣式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日期占位符 3"/>
          <p:cNvSpPr>
            <a:spLocks noGrp="1" noChangeArrowheads="1"/>
          </p:cNvSpPr>
          <p:nvPr>
            <p:ph type="dt" sz="half" idx="10"/>
          </p:nvPr>
        </p:nvSpPr>
        <p:spPr/>
        <p:txBody>
          <a:bodyPr/>
          <a:lstStyle>
            <a:lvl1pPr>
              <a:defRPr/>
            </a:lvl1pPr>
          </a:lstStyle>
          <a:p>
            <a:fld id="{C04AC2ED-22EE-4C24-A4E6-C044EC29892B}" type="datetime1">
              <a:rPr lang="zh-TW" altLang="en-US" smtClean="0"/>
              <a:t>2024/8/29</a:t>
            </a:fld>
            <a:endParaRPr lang="zh-TW" altLang="en-US"/>
          </a:p>
        </p:txBody>
      </p:sp>
      <p:sp>
        <p:nvSpPr>
          <p:cNvPr id="5" name="页脚占位符 4"/>
          <p:cNvSpPr>
            <a:spLocks noGrp="1" noChangeArrowheads="1"/>
          </p:cNvSpPr>
          <p:nvPr>
            <p:ph type="ftr" sz="quarter" idx="11"/>
          </p:nvPr>
        </p:nvSpPr>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281755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標題投影片">
    <p:spTree>
      <p:nvGrpSpPr>
        <p:cNvPr id="1" name=""/>
        <p:cNvGrpSpPr/>
        <p:nvPr/>
      </p:nvGrpSpPr>
      <p:grpSpPr>
        <a:xfrm>
          <a:off x="0" y="0"/>
          <a:ext cx="0" cy="0"/>
          <a:chOff x="0" y="0"/>
          <a:chExt cx="0" cy="0"/>
        </a:xfrm>
      </p:grpSpPr>
      <p:sp>
        <p:nvSpPr>
          <p:cNvPr id="7" name="圖片版面配置區 6"/>
          <p:cNvSpPr>
            <a:spLocks noGrp="1"/>
          </p:cNvSpPr>
          <p:nvPr>
            <p:ph type="pic" sz="quarter" idx="13"/>
          </p:nvPr>
        </p:nvSpPr>
        <p:spPr>
          <a:xfrm>
            <a:off x="-4763" y="0"/>
            <a:ext cx="3713163" cy="6858000"/>
          </a:xfrm>
        </p:spPr>
        <p:txBody>
          <a:bodyPr/>
          <a:lstStyle/>
          <a:p>
            <a:pPr lvl="0"/>
            <a:r>
              <a:rPr lang="zh-TW" altLang="en-US" noProof="0"/>
              <a:t>按一下圖示以新增圖片</a:t>
            </a:r>
          </a:p>
        </p:txBody>
      </p:sp>
      <p:sp>
        <p:nvSpPr>
          <p:cNvPr id="9" name="文字版面配置區 8"/>
          <p:cNvSpPr>
            <a:spLocks noGrp="1"/>
          </p:cNvSpPr>
          <p:nvPr>
            <p:ph type="body" sz="quarter" idx="14"/>
          </p:nvPr>
        </p:nvSpPr>
        <p:spPr>
          <a:xfrm>
            <a:off x="3851275" y="1268760"/>
            <a:ext cx="5292725" cy="4968552"/>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TW" altLang="en-US" dirty="0"/>
          </a:p>
        </p:txBody>
      </p:sp>
      <p:sp>
        <p:nvSpPr>
          <p:cNvPr id="10" name="標題 9"/>
          <p:cNvSpPr>
            <a:spLocks noGrp="1"/>
          </p:cNvSpPr>
          <p:nvPr>
            <p:ph type="title"/>
          </p:nvPr>
        </p:nvSpPr>
        <p:spPr>
          <a:xfrm>
            <a:off x="3851920" y="274638"/>
            <a:ext cx="5292080" cy="850106"/>
          </a:xfrm>
        </p:spPr>
        <p:txBody>
          <a:bodyPr>
            <a:normAutofit/>
          </a:bodyPr>
          <a:lstStyle>
            <a:lvl1pPr algn="l">
              <a:defRPr sz="3600" b="1"/>
            </a:lvl1pPr>
          </a:lstStyle>
          <a:p>
            <a:r>
              <a:rPr lang="zh-TW" altLang="en-US"/>
              <a:t>按一下以編輯母片標題樣式</a:t>
            </a:r>
            <a:endParaRPr lang="zh-TW" altLang="en-US" dirty="0"/>
          </a:p>
        </p:txBody>
      </p:sp>
      <p:sp>
        <p:nvSpPr>
          <p:cNvPr id="5" name="投影片編號版面配置區 1"/>
          <p:cNvSpPr>
            <a:spLocks noGrp="1"/>
          </p:cNvSpPr>
          <p:nvPr>
            <p:ph type="sldNum" sz="quarter" idx="15"/>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2956829188"/>
      </p:ext>
    </p:extLst>
  </p:cSld>
  <p:clrMapOvr>
    <a:masterClrMapping/>
  </p:clrMapOvr>
  <p:transition spd="slow"/>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2_標題投影片">
    <p:spTree>
      <p:nvGrpSpPr>
        <p:cNvPr id="1" name=""/>
        <p:cNvGrpSpPr/>
        <p:nvPr/>
      </p:nvGrpSpPr>
      <p:grpSpPr>
        <a:xfrm>
          <a:off x="0" y="0"/>
          <a:ext cx="0" cy="0"/>
          <a:chOff x="0" y="0"/>
          <a:chExt cx="0" cy="0"/>
        </a:xfrm>
      </p:grpSpPr>
      <p:sp>
        <p:nvSpPr>
          <p:cNvPr id="5" name="標題 1"/>
          <p:cNvSpPr>
            <a:spLocks noGrp="1"/>
          </p:cNvSpPr>
          <p:nvPr>
            <p:ph type="title"/>
          </p:nvPr>
        </p:nvSpPr>
        <p:spPr>
          <a:xfrm>
            <a:off x="2896279" y="4653136"/>
            <a:ext cx="6243662" cy="1008112"/>
          </a:xfrm>
          <a:gradFill>
            <a:gsLst>
              <a:gs pos="0">
                <a:schemeClr val="accent1">
                  <a:lumMod val="12000"/>
                </a:schemeClr>
              </a:gs>
              <a:gs pos="87000">
                <a:schemeClr val="accent5">
                  <a:shade val="93000"/>
                  <a:satMod val="130000"/>
                  <a:lumMod val="88000"/>
                </a:schemeClr>
              </a:gs>
              <a:gs pos="100000">
                <a:schemeClr val="accent5">
                  <a:shade val="94000"/>
                  <a:satMod val="135000"/>
                </a:schemeClr>
              </a:gs>
            </a:gsLst>
            <a:lin ang="0" scaled="0"/>
          </a:gradFill>
        </p:spPr>
        <p:style>
          <a:lnRef idx="1">
            <a:schemeClr val="accent5"/>
          </a:lnRef>
          <a:fillRef idx="3">
            <a:schemeClr val="accent5"/>
          </a:fillRef>
          <a:effectRef idx="2">
            <a:schemeClr val="accent5"/>
          </a:effectRef>
          <a:fontRef idx="minor">
            <a:schemeClr val="lt1"/>
          </a:fontRef>
        </p:style>
        <p:txBody>
          <a:bodyPr/>
          <a:lstStyle/>
          <a:p>
            <a:pPr lvl="0"/>
            <a:r>
              <a:rPr lang="zh-TW" altLang="en-US"/>
              <a:t>按一下以編輯母片標題樣式</a:t>
            </a:r>
            <a:endParaRPr lang="en-US" altLang="zh-TW" dirty="0"/>
          </a:p>
        </p:txBody>
      </p:sp>
      <p:sp>
        <p:nvSpPr>
          <p:cNvPr id="8" name="圖片版面配置區 3"/>
          <p:cNvSpPr>
            <a:spLocks noGrp="1"/>
          </p:cNvSpPr>
          <p:nvPr>
            <p:ph type="pic" sz="quarter" idx="11"/>
          </p:nvPr>
        </p:nvSpPr>
        <p:spPr>
          <a:xfrm>
            <a:off x="-2772816" y="116632"/>
            <a:ext cx="9166225" cy="3824288"/>
          </a:xfrm>
        </p:spPr>
        <p:txBody>
          <a:bodyPr/>
          <a:lstStyle/>
          <a:p>
            <a:pPr lvl="0"/>
            <a:r>
              <a:rPr lang="zh-TW" altLang="en-US" noProof="0"/>
              <a:t>按一下圖示以新增圖片</a:t>
            </a:r>
          </a:p>
        </p:txBody>
      </p:sp>
      <p:sp>
        <p:nvSpPr>
          <p:cNvPr id="4" name="投影片編號版面配置區 1"/>
          <p:cNvSpPr>
            <a:spLocks noGrp="1"/>
          </p:cNvSpPr>
          <p:nvPr>
            <p:ph type="sldNum" sz="quarter" idx="12"/>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249276891"/>
      </p:ext>
    </p:extLst>
  </p:cSld>
  <p:clrMapOvr>
    <a:masterClrMapping/>
  </p:clrMapOvr>
  <p:transition spd="slow"/>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3_標題投影片">
    <p:spTree>
      <p:nvGrpSpPr>
        <p:cNvPr id="1" name=""/>
        <p:cNvGrpSpPr/>
        <p:nvPr/>
      </p:nvGrpSpPr>
      <p:grpSpPr>
        <a:xfrm>
          <a:off x="0" y="0"/>
          <a:ext cx="0" cy="0"/>
          <a:chOff x="0" y="0"/>
          <a:chExt cx="0" cy="0"/>
        </a:xfrm>
      </p:grpSpPr>
      <p:sp>
        <p:nvSpPr>
          <p:cNvPr id="7" name="圖片版面配置區 6"/>
          <p:cNvSpPr>
            <a:spLocks noGrp="1"/>
          </p:cNvSpPr>
          <p:nvPr>
            <p:ph type="pic" sz="quarter" idx="13"/>
          </p:nvPr>
        </p:nvSpPr>
        <p:spPr>
          <a:xfrm>
            <a:off x="1" y="10297"/>
            <a:ext cx="9144000" cy="3490711"/>
          </a:xfrm>
        </p:spPr>
        <p:txBody>
          <a:bodyPr/>
          <a:lstStyle/>
          <a:p>
            <a:pPr lvl="0"/>
            <a:r>
              <a:rPr lang="zh-TW" altLang="en-US" noProof="0"/>
              <a:t>按一下圖示以新增圖片</a:t>
            </a:r>
          </a:p>
        </p:txBody>
      </p:sp>
      <p:sp>
        <p:nvSpPr>
          <p:cNvPr id="9" name="文字版面配置區 8"/>
          <p:cNvSpPr>
            <a:spLocks noGrp="1"/>
          </p:cNvSpPr>
          <p:nvPr>
            <p:ph type="body" sz="quarter" idx="14"/>
          </p:nvPr>
        </p:nvSpPr>
        <p:spPr>
          <a:xfrm>
            <a:off x="971600" y="3645024"/>
            <a:ext cx="8172400" cy="3237032"/>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TW" altLang="en-US" dirty="0"/>
          </a:p>
        </p:txBody>
      </p:sp>
      <p:sp>
        <p:nvSpPr>
          <p:cNvPr id="4" name="標題 9"/>
          <p:cNvSpPr>
            <a:spLocks noGrp="1"/>
          </p:cNvSpPr>
          <p:nvPr>
            <p:ph type="title"/>
          </p:nvPr>
        </p:nvSpPr>
        <p:spPr>
          <a:xfrm>
            <a:off x="3851920" y="2636912"/>
            <a:ext cx="5292080" cy="850106"/>
          </a:xfrm>
          <a:solidFill>
            <a:schemeClr val="bg1">
              <a:alpha val="29000"/>
            </a:schemeClr>
          </a:solidFill>
        </p:spPr>
        <p:txBody>
          <a:bodyPr>
            <a:normAutofit/>
          </a:bodyPr>
          <a:lstStyle>
            <a:lvl1pPr algn="l">
              <a:defRPr sz="3600" b="1"/>
            </a:lvl1pPr>
          </a:lstStyle>
          <a:p>
            <a:r>
              <a:rPr lang="zh-TW" altLang="en-US"/>
              <a:t>按一下以編輯母片標題樣式</a:t>
            </a:r>
            <a:endParaRPr lang="zh-TW" altLang="en-US" dirty="0"/>
          </a:p>
        </p:txBody>
      </p:sp>
      <p:sp>
        <p:nvSpPr>
          <p:cNvPr id="5" name="投影片編號版面配置區 1"/>
          <p:cNvSpPr>
            <a:spLocks noGrp="1"/>
          </p:cNvSpPr>
          <p:nvPr>
            <p:ph type="sldNum" sz="quarter" idx="15"/>
          </p:nvPr>
        </p:nvSpPr>
        <p:spPr/>
        <p:txBody>
          <a:bodyPr/>
          <a:lstStyle>
            <a:lvl1pPr>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3881238735"/>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a:t>按一下以編輯母片文字樣式</a:t>
            </a:r>
          </a:p>
        </p:txBody>
      </p:sp>
      <p:sp>
        <p:nvSpPr>
          <p:cNvPr id="4" name="日期占位符 3"/>
          <p:cNvSpPr>
            <a:spLocks noGrp="1" noChangeArrowheads="1"/>
          </p:cNvSpPr>
          <p:nvPr>
            <p:ph type="dt" sz="half" idx="10"/>
          </p:nvPr>
        </p:nvSpPr>
        <p:spPr/>
        <p:txBody>
          <a:bodyPr/>
          <a:lstStyle>
            <a:lvl1pPr>
              <a:defRPr/>
            </a:lvl1pPr>
          </a:lstStyle>
          <a:p>
            <a:fld id="{57B4F5E0-FECE-44C1-BEB2-F9B619ACBA54}" type="datetime1">
              <a:rPr lang="zh-TW" altLang="en-US" smtClean="0"/>
              <a:t>2024/8/29</a:t>
            </a:fld>
            <a:endParaRPr lang="zh-TW" altLang="en-US"/>
          </a:p>
        </p:txBody>
      </p:sp>
      <p:sp>
        <p:nvSpPr>
          <p:cNvPr id="5" name="页脚占位符 4"/>
          <p:cNvSpPr>
            <a:spLocks noGrp="1" noChangeArrowheads="1"/>
          </p:cNvSpPr>
          <p:nvPr>
            <p:ph type="ftr" sz="quarter" idx="11"/>
          </p:nvPr>
        </p:nvSpPr>
        <p:spPr/>
        <p:txBody>
          <a:bodyPr/>
          <a:lstStyle>
            <a:lvl1pPr>
              <a:defRPr/>
            </a:lvl1pPr>
          </a:lstStyle>
          <a:p>
            <a:endParaRPr lang="zh-TW" altLang="en-US"/>
          </a:p>
        </p:txBody>
      </p:sp>
      <p:sp>
        <p:nvSpPr>
          <p:cNvPr id="6"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4265692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TW" altLang="en-US"/>
              <a:t>按一下以編輯母片標題樣式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5" name="日期占位符 3"/>
          <p:cNvSpPr>
            <a:spLocks noGrp="1" noChangeArrowheads="1"/>
          </p:cNvSpPr>
          <p:nvPr>
            <p:ph type="dt" sz="half" idx="10"/>
          </p:nvPr>
        </p:nvSpPr>
        <p:spPr/>
        <p:txBody>
          <a:bodyPr/>
          <a:lstStyle>
            <a:lvl1pPr>
              <a:defRPr/>
            </a:lvl1pPr>
          </a:lstStyle>
          <a:p>
            <a:fld id="{C6BC8F11-90F8-4DE0-91E6-794C681962D1}" type="datetime1">
              <a:rPr lang="zh-TW" altLang="en-US" smtClean="0"/>
              <a:t>2024/8/29</a:t>
            </a:fld>
            <a:endParaRPr lang="zh-TW" altLang="en-US"/>
          </a:p>
        </p:txBody>
      </p:sp>
      <p:sp>
        <p:nvSpPr>
          <p:cNvPr id="6" name="页脚占位符 4"/>
          <p:cNvSpPr>
            <a:spLocks noGrp="1" noChangeArrowheads="1"/>
          </p:cNvSpPr>
          <p:nvPr>
            <p:ph type="ftr" sz="quarter" idx="11"/>
          </p:nvPr>
        </p:nvSpPr>
        <p:spPr/>
        <p:txBody>
          <a:bodyPr/>
          <a:lstStyle>
            <a:lvl1pPr>
              <a:defRPr/>
            </a:lvl1pPr>
          </a:lstStyle>
          <a:p>
            <a:endParaRPr lang="zh-TW" altLang="en-US"/>
          </a:p>
        </p:txBody>
      </p:sp>
      <p:sp>
        <p:nvSpPr>
          <p:cNvPr id="7"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2456270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TW" altLang="en-US"/>
              <a:t>按一下以編輯母片標題樣式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7" name="日期占位符 3"/>
          <p:cNvSpPr>
            <a:spLocks noGrp="1" noChangeArrowheads="1"/>
          </p:cNvSpPr>
          <p:nvPr>
            <p:ph type="dt" sz="half" idx="10"/>
          </p:nvPr>
        </p:nvSpPr>
        <p:spPr/>
        <p:txBody>
          <a:bodyPr/>
          <a:lstStyle>
            <a:lvl1pPr>
              <a:defRPr/>
            </a:lvl1pPr>
          </a:lstStyle>
          <a:p>
            <a:fld id="{95F92B56-22D0-44DF-BD0C-9DE1321B790B}" type="datetime1">
              <a:rPr lang="zh-TW" altLang="en-US" smtClean="0"/>
              <a:t>2024/8/29</a:t>
            </a:fld>
            <a:endParaRPr lang="zh-TW" altLang="en-US"/>
          </a:p>
        </p:txBody>
      </p:sp>
      <p:sp>
        <p:nvSpPr>
          <p:cNvPr id="8" name="页脚占位符 4"/>
          <p:cNvSpPr>
            <a:spLocks noGrp="1" noChangeArrowheads="1"/>
          </p:cNvSpPr>
          <p:nvPr>
            <p:ph type="ftr" sz="quarter" idx="11"/>
          </p:nvPr>
        </p:nvSpPr>
        <p:spPr/>
        <p:txBody>
          <a:bodyPr/>
          <a:lstStyle>
            <a:lvl1pPr>
              <a:defRPr/>
            </a:lvl1pPr>
          </a:lstStyle>
          <a:p>
            <a:endParaRPr lang="zh-TW" altLang="en-US"/>
          </a:p>
        </p:txBody>
      </p:sp>
      <p:sp>
        <p:nvSpPr>
          <p:cNvPr id="9"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3902963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TW" altLang="en-US"/>
              <a:t>按一下以編輯母片標題樣式</a:t>
            </a:r>
            <a:endParaRPr lang="zh-CN" altLang="en-US"/>
          </a:p>
        </p:txBody>
      </p:sp>
      <p:sp>
        <p:nvSpPr>
          <p:cNvPr id="3" name="日期占位符 3"/>
          <p:cNvSpPr>
            <a:spLocks noGrp="1" noChangeArrowheads="1"/>
          </p:cNvSpPr>
          <p:nvPr>
            <p:ph type="dt" sz="half" idx="10"/>
          </p:nvPr>
        </p:nvSpPr>
        <p:spPr/>
        <p:txBody>
          <a:bodyPr/>
          <a:lstStyle>
            <a:lvl1pPr>
              <a:defRPr/>
            </a:lvl1pPr>
          </a:lstStyle>
          <a:p>
            <a:fld id="{E8D7D182-E68D-42F2-ADC5-302B84D137D2}" type="datetime1">
              <a:rPr lang="zh-TW" altLang="en-US" smtClean="0"/>
              <a:t>2024/8/29</a:t>
            </a:fld>
            <a:endParaRPr lang="zh-TW" altLang="en-US"/>
          </a:p>
        </p:txBody>
      </p:sp>
      <p:sp>
        <p:nvSpPr>
          <p:cNvPr id="4" name="页脚占位符 4"/>
          <p:cNvSpPr>
            <a:spLocks noGrp="1" noChangeArrowheads="1"/>
          </p:cNvSpPr>
          <p:nvPr>
            <p:ph type="ftr" sz="quarter" idx="11"/>
          </p:nvPr>
        </p:nvSpPr>
        <p:spPr/>
        <p:txBody>
          <a:bodyPr/>
          <a:lstStyle>
            <a:lvl1pPr>
              <a:defRPr/>
            </a:lvl1pPr>
          </a:lstStyle>
          <a:p>
            <a:endParaRPr lang="zh-TW" altLang="en-US"/>
          </a:p>
        </p:txBody>
      </p:sp>
      <p:sp>
        <p:nvSpPr>
          <p:cNvPr id="5"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3479953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fld id="{CCFF6641-5F9F-4D24-AD47-19D7E4DFC329}" type="datetime1">
              <a:rPr lang="zh-TW" altLang="en-US" smtClean="0"/>
              <a:t>2024/8/29</a:t>
            </a:fld>
            <a:endParaRPr lang="zh-TW" altLang="en-US"/>
          </a:p>
        </p:txBody>
      </p:sp>
      <p:sp>
        <p:nvSpPr>
          <p:cNvPr id="3" name="页脚占位符 4"/>
          <p:cNvSpPr>
            <a:spLocks noGrp="1" noChangeArrowheads="1"/>
          </p:cNvSpPr>
          <p:nvPr>
            <p:ph type="ftr" sz="quarter" idx="11"/>
          </p:nvPr>
        </p:nvSpPr>
        <p:spPr/>
        <p:txBody>
          <a:bodyPr/>
          <a:lstStyle>
            <a:lvl1pPr>
              <a:defRPr/>
            </a:lvl1pPr>
          </a:lstStyle>
          <a:p>
            <a:endParaRPr lang="zh-TW" altLang="en-US"/>
          </a:p>
        </p:txBody>
      </p:sp>
      <p:sp>
        <p:nvSpPr>
          <p:cNvPr id="4"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274365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占位符 3"/>
          <p:cNvSpPr>
            <a:spLocks noGrp="1" noChangeArrowheads="1"/>
          </p:cNvSpPr>
          <p:nvPr>
            <p:ph type="dt" sz="half" idx="10"/>
          </p:nvPr>
        </p:nvSpPr>
        <p:spPr/>
        <p:txBody>
          <a:bodyPr/>
          <a:lstStyle>
            <a:lvl1pPr>
              <a:defRPr/>
            </a:lvl1pPr>
          </a:lstStyle>
          <a:p>
            <a:fld id="{371B600B-6242-4C5A-AE18-98CCAC51A5BC}" type="datetime1">
              <a:rPr lang="zh-TW" altLang="en-US" smtClean="0"/>
              <a:t>2024/8/29</a:t>
            </a:fld>
            <a:endParaRPr lang="zh-TW" altLang="en-US"/>
          </a:p>
        </p:txBody>
      </p:sp>
      <p:sp>
        <p:nvSpPr>
          <p:cNvPr id="6" name="页脚占位符 4"/>
          <p:cNvSpPr>
            <a:spLocks noGrp="1" noChangeArrowheads="1"/>
          </p:cNvSpPr>
          <p:nvPr>
            <p:ph type="ftr" sz="quarter" idx="11"/>
          </p:nvPr>
        </p:nvSpPr>
        <p:spPr/>
        <p:txBody>
          <a:bodyPr/>
          <a:lstStyle>
            <a:lvl1pPr>
              <a:defRPr/>
            </a:lvl1pPr>
          </a:lstStyle>
          <a:p>
            <a:endParaRPr lang="zh-TW" altLang="en-US"/>
          </a:p>
        </p:txBody>
      </p:sp>
      <p:sp>
        <p:nvSpPr>
          <p:cNvPr id="7" name="灯片编号占位符 5"/>
          <p:cNvSpPr>
            <a:spLocks noGrp="1" noChangeArrowheads="1"/>
          </p:cNvSpPr>
          <p:nvPr>
            <p:ph type="sldNum" sz="quarter" idx="12"/>
          </p:nvPr>
        </p:nvSpPr>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3865935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a:t>按一下圖示以新增圖片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占位符 3"/>
          <p:cNvSpPr>
            <a:spLocks noGrp="1" noChangeArrowheads="1"/>
          </p:cNvSpPr>
          <p:nvPr>
            <p:ph type="dt" sz="half" idx="10"/>
          </p:nvPr>
        </p:nvSpPr>
        <p:spPr>
          <a:ln/>
        </p:spPr>
        <p:txBody>
          <a:bodyPr/>
          <a:lstStyle>
            <a:lvl1pPr>
              <a:defRPr/>
            </a:lvl1pPr>
          </a:lstStyle>
          <a:p>
            <a:fld id="{B90A4B56-CD89-4A10-BCC1-43E60025DFF0}" type="datetime1">
              <a:rPr lang="zh-TW" altLang="en-US" smtClean="0"/>
              <a:t>2024/8/29</a:t>
            </a:fld>
            <a:endParaRPr lang="zh-TW" altLang="en-US"/>
          </a:p>
        </p:txBody>
      </p:sp>
      <p:sp>
        <p:nvSpPr>
          <p:cNvPr id="6" name="页脚占位符 4"/>
          <p:cNvSpPr>
            <a:spLocks noGrp="1" noChangeArrowheads="1"/>
          </p:cNvSpPr>
          <p:nvPr>
            <p:ph type="ftr" sz="quarter" idx="11"/>
          </p:nvPr>
        </p:nvSpPr>
        <p:spPr>
          <a:ln/>
        </p:spPr>
        <p:txBody>
          <a:bodyPr/>
          <a:lstStyle>
            <a:lvl1pPr>
              <a:defRPr/>
            </a:lvl1pPr>
          </a:lstStyle>
          <a:p>
            <a:endParaRPr lang="zh-TW" altLang="en-US"/>
          </a:p>
        </p:txBody>
      </p:sp>
      <p:sp>
        <p:nvSpPr>
          <p:cNvPr id="7" name="灯片编号占位符 5"/>
          <p:cNvSpPr>
            <a:spLocks noGrp="1" noChangeArrowheads="1"/>
          </p:cNvSpPr>
          <p:nvPr>
            <p:ph type="sldNum" sz="quarter" idx="12"/>
          </p:nvPr>
        </p:nvSpPr>
        <p:spPr>
          <a:ln/>
        </p:spPr>
        <p:txBody>
          <a:bodyPr/>
          <a:lstStyle>
            <a:lvl1pPr>
              <a:defRPr/>
            </a:lvl1pPr>
          </a:lstStyle>
          <a:p>
            <a:fld id="{1AA13DDF-1A7C-424C-B71F-8F7A65DBF098}" type="slidenum">
              <a:rPr lang="zh-TW" altLang="en-US" smtClean="0"/>
              <a:t>‹#›</a:t>
            </a:fld>
            <a:endParaRPr lang="zh-TW" altLang="en-US"/>
          </a:p>
        </p:txBody>
      </p:sp>
    </p:spTree>
    <p:extLst>
      <p:ext uri="{BB962C8B-B14F-4D97-AF65-F5344CB8AC3E}">
        <p14:creationId xmlns:p14="http://schemas.microsoft.com/office/powerpoint/2010/main" val="1058408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TW" dirty="0"/>
              <a:t>单击此处编辑母版标题样式</a:t>
            </a:r>
          </a:p>
        </p:txBody>
      </p:sp>
      <p:sp>
        <p:nvSpPr>
          <p:cNvPr id="1027" name="文本占位符 2"/>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TW"/>
              <a:t>单击此处编辑母版文本样式</a:t>
            </a:r>
          </a:p>
          <a:p>
            <a:pPr lvl="1"/>
            <a:r>
              <a:rPr lang="zh-CN" altLang="zh-TW"/>
              <a:t>第二级</a:t>
            </a:r>
          </a:p>
          <a:p>
            <a:pPr lvl="2"/>
            <a:r>
              <a:rPr lang="zh-CN" altLang="zh-TW"/>
              <a:t>第三级</a:t>
            </a:r>
          </a:p>
          <a:p>
            <a:pPr lvl="3"/>
            <a:r>
              <a:rPr lang="zh-CN" altLang="zh-TW"/>
              <a:t>第四级</a:t>
            </a:r>
          </a:p>
          <a:p>
            <a:pPr lvl="4"/>
            <a:r>
              <a:rPr lang="zh-CN" altLang="zh-TW"/>
              <a:t>第五级</a:t>
            </a:r>
          </a:p>
        </p:txBody>
      </p:sp>
      <p:sp>
        <p:nvSpPr>
          <p:cNvPr id="1028" name="日期占位符 3"/>
          <p:cNvSpPr>
            <a:spLocks noGrp="1" noChangeArrowheads="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877974D7-CBD1-43AC-8056-7C2089B5FE2A}" type="datetime1">
              <a:rPr lang="zh-TW" altLang="en-US" smtClean="0"/>
              <a:t>2024/8/29</a:t>
            </a:fld>
            <a:endParaRPr lang="zh-TW" altLang="en-US"/>
          </a:p>
        </p:txBody>
      </p:sp>
      <p:sp>
        <p:nvSpPr>
          <p:cNvPr id="1029" name="页脚占位符 4"/>
          <p:cNvSpPr>
            <a:spLocks noGrp="1" noChangeArrowheads="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zh-TW" altLang="en-US"/>
          </a:p>
        </p:txBody>
      </p:sp>
      <p:sp>
        <p:nvSpPr>
          <p:cNvPr id="1030" name="灯片编号占位符 5"/>
          <p:cNvSpPr>
            <a:spLocks noGrp="1" noChangeArrowheads="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2800">
                <a:solidFill>
                  <a:schemeClr val="tx1"/>
                </a:solidFill>
              </a:defRPr>
            </a:lvl1pPr>
          </a:lstStyle>
          <a:p>
            <a:fld id="{1AA13DDF-1A7C-424C-B71F-8F7A65DBF098}"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769" r:id="rId15"/>
  </p:sldLayoutIdLst>
  <p:hf hdr="0" ftr="0" dt="0"/>
  <p:txStyles>
    <p:titleStyle>
      <a:lvl1pPr algn="ctr" rtl="0" eaLnBrk="1" fontAlgn="base" hangingPunct="1">
        <a:spcBef>
          <a:spcPct val="0"/>
        </a:spcBef>
        <a:spcAft>
          <a:spcPct val="0"/>
        </a:spcAft>
        <a:defRPr sz="4400">
          <a:solidFill>
            <a:schemeClr val="tx1"/>
          </a:solidFill>
          <a:latin typeface="+mj-lt"/>
          <a:ea typeface="SimSun" pitchFamily="2" charset="-122"/>
          <a:cs typeface="+mj-cs"/>
        </a:defRPr>
      </a:lvl1pPr>
      <a:lvl2pPr algn="ctr" rtl="0" eaLnBrk="1" fontAlgn="base" hangingPunct="1">
        <a:spcBef>
          <a:spcPct val="0"/>
        </a:spcBef>
        <a:spcAft>
          <a:spcPct val="0"/>
        </a:spcAft>
        <a:defRPr sz="4400">
          <a:solidFill>
            <a:schemeClr val="tx1"/>
          </a:solidFill>
          <a:latin typeface="Calibri" pitchFamily="34" charset="0"/>
          <a:ea typeface="SimSun" pitchFamily="2" charset="-122"/>
        </a:defRPr>
      </a:lvl2pPr>
      <a:lvl3pPr algn="ctr" rtl="0" eaLnBrk="1" fontAlgn="base" hangingPunct="1">
        <a:spcBef>
          <a:spcPct val="0"/>
        </a:spcBef>
        <a:spcAft>
          <a:spcPct val="0"/>
        </a:spcAft>
        <a:defRPr sz="4400">
          <a:solidFill>
            <a:schemeClr val="tx1"/>
          </a:solidFill>
          <a:latin typeface="Calibri" pitchFamily="34" charset="0"/>
          <a:ea typeface="SimSun" pitchFamily="2" charset="-122"/>
        </a:defRPr>
      </a:lvl3pPr>
      <a:lvl4pPr algn="ctr" rtl="0" eaLnBrk="1" fontAlgn="base" hangingPunct="1">
        <a:spcBef>
          <a:spcPct val="0"/>
        </a:spcBef>
        <a:spcAft>
          <a:spcPct val="0"/>
        </a:spcAft>
        <a:defRPr sz="4400">
          <a:solidFill>
            <a:schemeClr val="tx1"/>
          </a:solidFill>
          <a:latin typeface="Calibri" pitchFamily="34" charset="0"/>
          <a:ea typeface="SimSun" pitchFamily="2" charset="-122"/>
        </a:defRPr>
      </a:lvl4pPr>
      <a:lvl5pPr algn="ctr" rtl="0" eaLnBrk="1" fontAlgn="base" hangingPunct="1">
        <a:spcBef>
          <a:spcPct val="0"/>
        </a:spcBef>
        <a:spcAft>
          <a:spcPct val="0"/>
        </a:spcAft>
        <a:defRPr sz="4400">
          <a:solidFill>
            <a:schemeClr val="tx1"/>
          </a:solidFill>
          <a:latin typeface="Calibri" pitchFamily="34" charset="0"/>
          <a:ea typeface="SimSun" pitchFamily="2" charset="-122"/>
        </a:defRPr>
      </a:lvl5pPr>
      <a:lvl6pPr marL="457200" algn="ctr" rtl="0" eaLnBrk="1" fontAlgn="base" hangingPunct="1">
        <a:spcBef>
          <a:spcPct val="0"/>
        </a:spcBef>
        <a:spcAft>
          <a:spcPct val="0"/>
        </a:spcAft>
        <a:defRPr sz="4400">
          <a:solidFill>
            <a:schemeClr val="tx1"/>
          </a:solidFill>
          <a:latin typeface="Calibri" pitchFamily="34" charset="0"/>
          <a:ea typeface="宋体" pitchFamily="2" charset="-122"/>
        </a:defRPr>
      </a:lvl6pPr>
      <a:lvl7pPr marL="914400" algn="ctr" rtl="0" eaLnBrk="1" fontAlgn="base" hangingPunct="1">
        <a:spcBef>
          <a:spcPct val="0"/>
        </a:spcBef>
        <a:spcAft>
          <a:spcPct val="0"/>
        </a:spcAft>
        <a:defRPr sz="4400">
          <a:solidFill>
            <a:schemeClr val="tx1"/>
          </a:solidFill>
          <a:latin typeface="Calibri" pitchFamily="34" charset="0"/>
          <a:ea typeface="宋体" pitchFamily="2" charset="-122"/>
        </a:defRPr>
      </a:lvl7pPr>
      <a:lvl8pPr marL="1371600" algn="ctr" rtl="0" eaLnBrk="1" fontAlgn="base" hangingPunct="1">
        <a:spcBef>
          <a:spcPct val="0"/>
        </a:spcBef>
        <a:spcAft>
          <a:spcPct val="0"/>
        </a:spcAft>
        <a:defRPr sz="4400">
          <a:solidFill>
            <a:schemeClr val="tx1"/>
          </a:solidFill>
          <a:latin typeface="Calibri" pitchFamily="34" charset="0"/>
          <a:ea typeface="宋体" pitchFamily="2" charset="-122"/>
        </a:defRPr>
      </a:lvl8pPr>
      <a:lvl9pPr marL="1828800" algn="ctr" rtl="0" eaLnBrk="1" fontAlgn="base" hangingPunct="1">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a:solidFill>
            <a:schemeClr val="tx1"/>
          </a:solidFill>
          <a:latin typeface="+mn-lt"/>
          <a:ea typeface="SimSun" pitchFamily="2" charset="-122"/>
          <a:cs typeface="+mn-cs"/>
        </a:defRPr>
      </a:lvl1pPr>
      <a:lvl2pPr marL="742950" indent="-285750" algn="l" rtl="0" eaLnBrk="1" fontAlgn="base" hangingPunct="1">
        <a:spcBef>
          <a:spcPct val="20000"/>
        </a:spcBef>
        <a:spcAft>
          <a:spcPct val="0"/>
        </a:spcAft>
        <a:buFont typeface="Arial" panose="020B0604020202020204" pitchFamily="34" charset="0"/>
        <a:buChar char="–"/>
        <a:defRPr sz="2800">
          <a:solidFill>
            <a:schemeClr val="tx1"/>
          </a:solidFill>
          <a:latin typeface="+mn-lt"/>
          <a:ea typeface="SimSun" pitchFamily="2" charset="-122"/>
        </a:defRPr>
      </a:lvl2pPr>
      <a:lvl3pPr marL="1143000" indent="-228600" algn="l" rtl="0" eaLnBrk="1" fontAlgn="base" hangingPunct="1">
        <a:spcBef>
          <a:spcPct val="20000"/>
        </a:spcBef>
        <a:spcAft>
          <a:spcPct val="0"/>
        </a:spcAft>
        <a:buFont typeface="Arial" panose="020B0604020202020204" pitchFamily="34" charset="0"/>
        <a:buChar char="•"/>
        <a:defRPr sz="2400">
          <a:solidFill>
            <a:schemeClr val="tx1"/>
          </a:solidFill>
          <a:latin typeface="+mn-lt"/>
          <a:ea typeface="SimSun" pitchFamily="2" charset="-122"/>
        </a:defRPr>
      </a:lvl3pPr>
      <a:lvl4pPr marL="1600200" indent="-228600" algn="l" rtl="0" eaLnBrk="1" fontAlgn="base" hangingPunct="1">
        <a:spcBef>
          <a:spcPct val="20000"/>
        </a:spcBef>
        <a:spcAft>
          <a:spcPct val="0"/>
        </a:spcAft>
        <a:buFont typeface="Arial" panose="020B0604020202020204" pitchFamily="34" charset="0"/>
        <a:buChar char="–"/>
        <a:defRPr sz="2000">
          <a:solidFill>
            <a:schemeClr val="tx1"/>
          </a:solidFill>
          <a:latin typeface="+mn-lt"/>
          <a:ea typeface="SimSun" pitchFamily="2" charset="-122"/>
        </a:defRPr>
      </a:lvl4pPr>
      <a:lvl5pPr marL="2057400" indent="-228600" algn="l" rtl="0" eaLnBrk="1" fontAlgn="base" hangingPunct="1">
        <a:spcBef>
          <a:spcPct val="20000"/>
        </a:spcBef>
        <a:spcAft>
          <a:spcPct val="0"/>
        </a:spcAft>
        <a:buFont typeface="Arial" panose="020B0604020202020204" pitchFamily="34" charset="0"/>
        <a:buChar char="»"/>
        <a:defRPr sz="2000">
          <a:solidFill>
            <a:schemeClr val="tx1"/>
          </a:solidFill>
          <a:latin typeface="+mn-lt"/>
          <a:ea typeface="SimSun" pitchFamily="2" charset="-122"/>
        </a:defRPr>
      </a:lvl5pPr>
      <a:lvl6pPr marL="25146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TW" dirty="0"/>
              <a:t>单击此处编辑母版标题样式</a:t>
            </a:r>
          </a:p>
        </p:txBody>
      </p:sp>
      <p:sp>
        <p:nvSpPr>
          <p:cNvPr id="1027" name="文本占位符 2"/>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TW"/>
              <a:t>单击此处编辑母版文本样式</a:t>
            </a:r>
          </a:p>
          <a:p>
            <a:pPr lvl="1"/>
            <a:r>
              <a:rPr lang="zh-CN" altLang="zh-TW"/>
              <a:t>第二级</a:t>
            </a:r>
          </a:p>
          <a:p>
            <a:pPr lvl="2"/>
            <a:r>
              <a:rPr lang="zh-CN" altLang="zh-TW"/>
              <a:t>第三级</a:t>
            </a:r>
          </a:p>
          <a:p>
            <a:pPr lvl="3"/>
            <a:r>
              <a:rPr lang="zh-CN" altLang="zh-TW"/>
              <a:t>第四级</a:t>
            </a:r>
          </a:p>
          <a:p>
            <a:pPr lvl="4"/>
            <a:r>
              <a:rPr lang="zh-CN" altLang="zh-TW"/>
              <a:t>第五级</a:t>
            </a:r>
          </a:p>
        </p:txBody>
      </p:sp>
      <p:sp>
        <p:nvSpPr>
          <p:cNvPr id="1028" name="日期占位符 3"/>
          <p:cNvSpPr>
            <a:spLocks noGrp="1" noChangeArrowheads="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2E757655-85CD-43C0-AD5F-7382F2E4B7F1}" type="datetime1">
              <a:rPr lang="zh-TW" altLang="en-US" smtClean="0"/>
              <a:t>2024/8/29</a:t>
            </a:fld>
            <a:endParaRPr lang="zh-TW" altLang="en-US"/>
          </a:p>
        </p:txBody>
      </p:sp>
      <p:sp>
        <p:nvSpPr>
          <p:cNvPr id="1029" name="页脚占位符 4"/>
          <p:cNvSpPr>
            <a:spLocks noGrp="1" noChangeArrowheads="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zh-TW" altLang="en-US"/>
          </a:p>
        </p:txBody>
      </p:sp>
      <p:sp>
        <p:nvSpPr>
          <p:cNvPr id="1030" name="灯片编号占位符 5"/>
          <p:cNvSpPr>
            <a:spLocks noGrp="1" noChangeArrowheads="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2800">
                <a:solidFill>
                  <a:srgbClr val="898989"/>
                </a:solidFill>
              </a:defRPr>
            </a:lvl1pPr>
          </a:lstStyle>
          <a:p>
            <a:fld id="{1AA13DDF-1A7C-424C-B71F-8F7A65DBF098}" type="slidenum">
              <a:rPr lang="zh-TW" altLang="en-US" smtClean="0"/>
              <a:pPr/>
              <a:t>‹#›</a:t>
            </a:fld>
            <a:endParaRPr lang="zh-TW" altLang="en-US"/>
          </a:p>
        </p:txBody>
      </p:sp>
    </p:spTree>
    <p:extLst>
      <p:ext uri="{BB962C8B-B14F-4D97-AF65-F5344CB8AC3E}">
        <p14:creationId xmlns:p14="http://schemas.microsoft.com/office/powerpoint/2010/main" val="3610158697"/>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Lst>
  <p:hf hdr="0" ftr="0" dt="0"/>
  <p:txStyles>
    <p:titleStyle>
      <a:lvl1pPr algn="ctr" rtl="0" eaLnBrk="1" fontAlgn="base" hangingPunct="1">
        <a:spcBef>
          <a:spcPct val="0"/>
        </a:spcBef>
        <a:spcAft>
          <a:spcPct val="0"/>
        </a:spcAft>
        <a:defRPr sz="4400">
          <a:solidFill>
            <a:schemeClr val="tx1"/>
          </a:solidFill>
          <a:latin typeface="+mj-lt"/>
          <a:ea typeface="SimSun" pitchFamily="2" charset="-122"/>
          <a:cs typeface="+mj-cs"/>
        </a:defRPr>
      </a:lvl1pPr>
      <a:lvl2pPr algn="ctr" rtl="0" eaLnBrk="1" fontAlgn="base" hangingPunct="1">
        <a:spcBef>
          <a:spcPct val="0"/>
        </a:spcBef>
        <a:spcAft>
          <a:spcPct val="0"/>
        </a:spcAft>
        <a:defRPr sz="4400">
          <a:solidFill>
            <a:schemeClr val="tx1"/>
          </a:solidFill>
          <a:latin typeface="Calibri" pitchFamily="34" charset="0"/>
          <a:ea typeface="SimSun" pitchFamily="2" charset="-122"/>
        </a:defRPr>
      </a:lvl2pPr>
      <a:lvl3pPr algn="ctr" rtl="0" eaLnBrk="1" fontAlgn="base" hangingPunct="1">
        <a:spcBef>
          <a:spcPct val="0"/>
        </a:spcBef>
        <a:spcAft>
          <a:spcPct val="0"/>
        </a:spcAft>
        <a:defRPr sz="4400">
          <a:solidFill>
            <a:schemeClr val="tx1"/>
          </a:solidFill>
          <a:latin typeface="Calibri" pitchFamily="34" charset="0"/>
          <a:ea typeface="SimSun" pitchFamily="2" charset="-122"/>
        </a:defRPr>
      </a:lvl3pPr>
      <a:lvl4pPr algn="ctr" rtl="0" eaLnBrk="1" fontAlgn="base" hangingPunct="1">
        <a:spcBef>
          <a:spcPct val="0"/>
        </a:spcBef>
        <a:spcAft>
          <a:spcPct val="0"/>
        </a:spcAft>
        <a:defRPr sz="4400">
          <a:solidFill>
            <a:schemeClr val="tx1"/>
          </a:solidFill>
          <a:latin typeface="Calibri" pitchFamily="34" charset="0"/>
          <a:ea typeface="SimSun" pitchFamily="2" charset="-122"/>
        </a:defRPr>
      </a:lvl4pPr>
      <a:lvl5pPr algn="ctr" rtl="0" eaLnBrk="1" fontAlgn="base" hangingPunct="1">
        <a:spcBef>
          <a:spcPct val="0"/>
        </a:spcBef>
        <a:spcAft>
          <a:spcPct val="0"/>
        </a:spcAft>
        <a:defRPr sz="4400">
          <a:solidFill>
            <a:schemeClr val="tx1"/>
          </a:solidFill>
          <a:latin typeface="Calibri" pitchFamily="34" charset="0"/>
          <a:ea typeface="SimSun" pitchFamily="2" charset="-122"/>
        </a:defRPr>
      </a:lvl5pPr>
      <a:lvl6pPr marL="457200" algn="ctr" rtl="0" eaLnBrk="1" fontAlgn="base" hangingPunct="1">
        <a:spcBef>
          <a:spcPct val="0"/>
        </a:spcBef>
        <a:spcAft>
          <a:spcPct val="0"/>
        </a:spcAft>
        <a:defRPr sz="4400">
          <a:solidFill>
            <a:schemeClr val="tx1"/>
          </a:solidFill>
          <a:latin typeface="Calibri" pitchFamily="34" charset="0"/>
          <a:ea typeface="宋体" pitchFamily="2" charset="-122"/>
        </a:defRPr>
      </a:lvl6pPr>
      <a:lvl7pPr marL="914400" algn="ctr" rtl="0" eaLnBrk="1" fontAlgn="base" hangingPunct="1">
        <a:spcBef>
          <a:spcPct val="0"/>
        </a:spcBef>
        <a:spcAft>
          <a:spcPct val="0"/>
        </a:spcAft>
        <a:defRPr sz="4400">
          <a:solidFill>
            <a:schemeClr val="tx1"/>
          </a:solidFill>
          <a:latin typeface="Calibri" pitchFamily="34" charset="0"/>
          <a:ea typeface="宋体" pitchFamily="2" charset="-122"/>
        </a:defRPr>
      </a:lvl7pPr>
      <a:lvl8pPr marL="1371600" algn="ctr" rtl="0" eaLnBrk="1" fontAlgn="base" hangingPunct="1">
        <a:spcBef>
          <a:spcPct val="0"/>
        </a:spcBef>
        <a:spcAft>
          <a:spcPct val="0"/>
        </a:spcAft>
        <a:defRPr sz="4400">
          <a:solidFill>
            <a:schemeClr val="tx1"/>
          </a:solidFill>
          <a:latin typeface="Calibri" pitchFamily="34" charset="0"/>
          <a:ea typeface="宋体" pitchFamily="2" charset="-122"/>
        </a:defRPr>
      </a:lvl8pPr>
      <a:lvl9pPr marL="1828800" algn="ctr" rtl="0" eaLnBrk="1" fontAlgn="base" hangingPunct="1">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a:solidFill>
            <a:schemeClr val="tx1"/>
          </a:solidFill>
          <a:latin typeface="+mn-lt"/>
          <a:ea typeface="SimSun" pitchFamily="2" charset="-122"/>
          <a:cs typeface="+mn-cs"/>
        </a:defRPr>
      </a:lvl1pPr>
      <a:lvl2pPr marL="742950" indent="-285750" algn="l" rtl="0" eaLnBrk="1" fontAlgn="base" hangingPunct="1">
        <a:spcBef>
          <a:spcPct val="20000"/>
        </a:spcBef>
        <a:spcAft>
          <a:spcPct val="0"/>
        </a:spcAft>
        <a:buFont typeface="Arial" panose="020B0604020202020204" pitchFamily="34" charset="0"/>
        <a:buChar char="–"/>
        <a:defRPr sz="2800">
          <a:solidFill>
            <a:schemeClr val="tx1"/>
          </a:solidFill>
          <a:latin typeface="+mn-lt"/>
          <a:ea typeface="SimSun" pitchFamily="2" charset="-122"/>
        </a:defRPr>
      </a:lvl2pPr>
      <a:lvl3pPr marL="1143000" indent="-228600" algn="l" rtl="0" eaLnBrk="1" fontAlgn="base" hangingPunct="1">
        <a:spcBef>
          <a:spcPct val="20000"/>
        </a:spcBef>
        <a:spcAft>
          <a:spcPct val="0"/>
        </a:spcAft>
        <a:buFont typeface="Arial" panose="020B0604020202020204" pitchFamily="34" charset="0"/>
        <a:buChar char="•"/>
        <a:defRPr sz="2400">
          <a:solidFill>
            <a:schemeClr val="tx1"/>
          </a:solidFill>
          <a:latin typeface="+mn-lt"/>
          <a:ea typeface="SimSun" pitchFamily="2" charset="-122"/>
        </a:defRPr>
      </a:lvl3pPr>
      <a:lvl4pPr marL="1600200" indent="-228600" algn="l" rtl="0" eaLnBrk="1" fontAlgn="base" hangingPunct="1">
        <a:spcBef>
          <a:spcPct val="20000"/>
        </a:spcBef>
        <a:spcAft>
          <a:spcPct val="0"/>
        </a:spcAft>
        <a:buFont typeface="Arial" panose="020B0604020202020204" pitchFamily="34" charset="0"/>
        <a:buChar char="–"/>
        <a:defRPr sz="2000">
          <a:solidFill>
            <a:schemeClr val="tx1"/>
          </a:solidFill>
          <a:latin typeface="+mn-lt"/>
          <a:ea typeface="SimSun" pitchFamily="2" charset="-122"/>
        </a:defRPr>
      </a:lvl4pPr>
      <a:lvl5pPr marL="2057400" indent="-228600" algn="l" rtl="0" eaLnBrk="1" fontAlgn="base" hangingPunct="1">
        <a:spcBef>
          <a:spcPct val="20000"/>
        </a:spcBef>
        <a:spcAft>
          <a:spcPct val="0"/>
        </a:spcAft>
        <a:buFont typeface="Arial" panose="020B0604020202020204" pitchFamily="34" charset="0"/>
        <a:buChar char="»"/>
        <a:defRPr sz="2000">
          <a:solidFill>
            <a:schemeClr val="tx1"/>
          </a:solidFill>
          <a:latin typeface="+mn-lt"/>
          <a:ea typeface="SimSun" pitchFamily="2" charset="-122"/>
        </a:defRPr>
      </a:lvl5pPr>
      <a:lvl6pPr marL="25146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s://regi-acnt.cnu.edu.tw/?.p=HjEr"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cnu.edu.tw/"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cnu.edu.tw/"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cuuri-acnt.cnu.edu.tw/?.p=HEpr" TargetMode="External"/><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s://pharm.cnu.edu.tw/?.p=HjLH"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192.192.45.206/SHELL/10_02/SH_10_02.html"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31.jpeg"/><Relationship Id="rId5" Type="http://schemas.openxmlformats.org/officeDocument/2006/relationships/image" Target="../media/image30.jpg"/><Relationship Id="rId4" Type="http://schemas.openxmlformats.org/officeDocument/2006/relationships/image" Target="../media/image29.jpg"/></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cnu.edu.tw/"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4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s://cuuri-acnt.cnu.edu.tw/?.p=HEYr&amp;.f=x019&amp;.qio=Q20101118165847965&amp;.__id=P20101213171900872" TargetMode="External"/><Relationship Id="rId13" Type="http://schemas.openxmlformats.org/officeDocument/2006/relationships/hyperlink" Target="https://cuuri-acnt.cnu.edu.tw/?.p=HEYr&amp;.f=x019&amp;.qio=Q20101118165847965&amp;.__id=P20101213172201405" TargetMode="External"/><Relationship Id="rId3" Type="http://schemas.openxmlformats.org/officeDocument/2006/relationships/hyperlink" Target="https://cuuri-acnt.cnu.edu.tw/?.p=HEYr&amp;.f=x019&amp;.qio=Q20101118165905605&amp;.__id=P20101118170421902" TargetMode="External"/><Relationship Id="rId7" Type="http://schemas.openxmlformats.org/officeDocument/2006/relationships/hyperlink" Target="https://cuuri-acnt.cnu.edu.tw/?.p=HEYr&amp;.f=x019&amp;.qio=Q20101118165847965&amp;.__id=P20101213171830635" TargetMode="External"/><Relationship Id="rId12" Type="http://schemas.openxmlformats.org/officeDocument/2006/relationships/hyperlink" Target="https://cuuri-acnt.cnu.edu.tw/?.p=HEYr&amp;.f=x019&amp;.qio=Q20101118165847965&amp;.__id=P20101213172130606" TargetMode="External"/><Relationship Id="rId2" Type="http://schemas.openxmlformats.org/officeDocument/2006/relationships/hyperlink" Target="https://cuuri-acnt.cnu.edu.tw/?.p=HEYr&amp;.f=x019&amp;.qio=Q20101118165856230&amp;.__id=P20101118170351996" TargetMode="External"/><Relationship Id="rId16" Type="http://schemas.openxmlformats.org/officeDocument/2006/relationships/hyperlink" Target="https://cuuri-acnt.cnu.edu.tw/?.p=HEYr&amp;.f=x019&amp;.qio=Q20101118165847965&amp;.__id=P20101213172401433" TargetMode="External"/><Relationship Id="rId1" Type="http://schemas.openxmlformats.org/officeDocument/2006/relationships/slideLayout" Target="../slideLayouts/slideLayout2.xml"/><Relationship Id="rId6" Type="http://schemas.openxmlformats.org/officeDocument/2006/relationships/hyperlink" Target="https://cuuri-acnt.cnu.edu.tw/?.p=HEYr&amp;.f=x019&amp;.qio=Q20101118165844355&amp;.__id=P20101213151948420" TargetMode="External"/><Relationship Id="rId11" Type="http://schemas.openxmlformats.org/officeDocument/2006/relationships/hyperlink" Target="https://cuuri-acnt.cnu.edu.tw/?.p=HEYr&amp;.f=x019&amp;.qio=Q20101118165847965&amp;.__id=P20101213172106056" TargetMode="External"/><Relationship Id="rId5" Type="http://schemas.openxmlformats.org/officeDocument/2006/relationships/hyperlink" Target="https://cuuri-acnt.cnu.edu.tw/?.p=HEYr&amp;.f=x019&amp;.qio=Q20101118165844355&amp;.__id=P20101213151917120" TargetMode="External"/><Relationship Id="rId15" Type="http://schemas.openxmlformats.org/officeDocument/2006/relationships/hyperlink" Target="https://cuuri-acnt.cnu.edu.tw/?.p=HEYr&amp;.f=x019&amp;.qio=Q20101118165847965&amp;.__id=P20101213172256020" TargetMode="External"/><Relationship Id="rId10" Type="http://schemas.openxmlformats.org/officeDocument/2006/relationships/hyperlink" Target="https://cuuri-acnt.cnu.edu.tw/?.p=HEYr&amp;.f=x019&amp;.qio=Q20101118165847965&amp;.__id=P20101213172043210" TargetMode="External"/><Relationship Id="rId4" Type="http://schemas.openxmlformats.org/officeDocument/2006/relationships/hyperlink" Target="https://cuuri-acnt.cnu.edu.tw/?.p=HEYr&amp;.f=x019&amp;.qio=Q20101118165844355&amp;.__id=P20101213151456689" TargetMode="External"/><Relationship Id="rId9" Type="http://schemas.openxmlformats.org/officeDocument/2006/relationships/hyperlink" Target="https://cuuri-acnt.cnu.edu.tw/?.p=HEYr&amp;.f=x019&amp;.qio=Q20101118165847965&amp;.__id=P20101213171926172" TargetMode="External"/><Relationship Id="rId14" Type="http://schemas.openxmlformats.org/officeDocument/2006/relationships/hyperlink" Target="https://cuuri-acnt.cnu.edu.tw/?.p=HEYr&amp;.f=x019&amp;.qio=Q20101118165847965&amp;.__id=P20101213172222579"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hyperlink" Target="https://cuuri-acnt.cnu.edu.tw/?.p=HEYr&amp;.f=x019&amp;.qio=Q20101118165847965&amp;.__id=P20101118170202902" TargetMode="External"/><Relationship Id="rId13" Type="http://schemas.openxmlformats.org/officeDocument/2006/relationships/hyperlink" Target="https://cuuri-acnt.cnu.edu.tw/?.p=HEYr&amp;.f=x019&amp;.qio=Q20101118165914027&amp;.__id=P20101118170449387" TargetMode="External"/><Relationship Id="rId3" Type="http://schemas.openxmlformats.org/officeDocument/2006/relationships/hyperlink" Target="https://cuuri-acnt.cnu.edu.tw/?.p=HEYr&amp;.f=x019&amp;.qio=Q20101118165844355&amp;.__id=P20101213152045144" TargetMode="External"/><Relationship Id="rId7" Type="http://schemas.openxmlformats.org/officeDocument/2006/relationships/hyperlink" Target="https://cuuri-acnt.cnu.edu.tw/?.p=HEYr&amp;.f=x019&amp;.qio=Q20101118165844355&amp;.__id=P20101213151422295" TargetMode="External"/><Relationship Id="rId12" Type="http://schemas.openxmlformats.org/officeDocument/2006/relationships/hyperlink" Target="https://cuuri-acnt.cnu.edu.tw/?.p=HEYr&amp;.f=x019&amp;.qio=Q20101118165905605&amp;.__id=P20101213173520701" TargetMode="External"/><Relationship Id="rId2" Type="http://schemas.openxmlformats.org/officeDocument/2006/relationships/hyperlink" Target="https://cuuri-acnt.cnu.edu.tw/?.p=HEYr&amp;.f=x019&amp;.qio=Q20101118165844355&amp;.__id=P20101213151355605" TargetMode="External"/><Relationship Id="rId16" Type="http://schemas.openxmlformats.org/officeDocument/2006/relationships/hyperlink" Target="https://cuuri-acnt.cnu.edu.tw/?.p=HEYr&amp;.f=x019&amp;.qio=Q20101118165844355&amp;.__id=P20180411105220849" TargetMode="External"/><Relationship Id="rId1" Type="http://schemas.openxmlformats.org/officeDocument/2006/relationships/slideLayout" Target="../slideLayouts/slideLayout2.xml"/><Relationship Id="rId6" Type="http://schemas.openxmlformats.org/officeDocument/2006/relationships/hyperlink" Target="https://cuuri-acnt.cnu.edu.tw/?.p=HEYr&amp;.f=x019&amp;.qio=Q20101118165856230&amp;.__id=P20101213173003295" TargetMode="External"/><Relationship Id="rId11" Type="http://schemas.openxmlformats.org/officeDocument/2006/relationships/hyperlink" Target="https://cuuri-acnt.cnu.edu.tw/?.p=HEYr&amp;.f=x019&amp;.qio=Q20101118165856230&amp;.__id=P20101213172638963" TargetMode="External"/><Relationship Id="rId5" Type="http://schemas.openxmlformats.org/officeDocument/2006/relationships/hyperlink" Target="https://cuuri-acnt.cnu.edu.tw/?.p=HEYr&amp;.f=x019&amp;.qio=Q20101118165856230&amp;.__id=P20101213173224825" TargetMode="External"/><Relationship Id="rId15" Type="http://schemas.openxmlformats.org/officeDocument/2006/relationships/hyperlink" Target="https://cuuri-acnt.cnu.edu.tw/?.p=HEYr&amp;.f=x019&amp;.qio=Q20101118165914027&amp;.__id=P20101213173642302" TargetMode="External"/><Relationship Id="rId10" Type="http://schemas.openxmlformats.org/officeDocument/2006/relationships/hyperlink" Target="https://cuuri-acnt.cnu.edu.tw/?.p=HEYr&amp;.f=x019&amp;.qio=Q20101118165847965&amp;.__id=P20101213172513658" TargetMode="External"/><Relationship Id="rId4" Type="http://schemas.openxmlformats.org/officeDocument/2006/relationships/hyperlink" Target="https://cuuri-acnt.cnu.edu.tw/?.p=HEYr&amp;.f=x019&amp;.qio=Q20101118165847965&amp;.__id=P20101213172335946" TargetMode="External"/><Relationship Id="rId9" Type="http://schemas.openxmlformats.org/officeDocument/2006/relationships/hyperlink" Target="https://cuuri-acnt.cnu.edu.tw/?.p=HEYr&amp;.f=x019&amp;.qio=Q20101118165847965&amp;.__id=P20101213171810680" TargetMode="External"/><Relationship Id="rId14" Type="http://schemas.openxmlformats.org/officeDocument/2006/relationships/hyperlink" Target="https://cuuri-acnt.cnu.edu.tw/?.p=HEYr&amp;.f=x019&amp;.qio=Q20101118165856230&amp;.__id=P20101213173127288"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823518" y="2057400"/>
            <a:ext cx="7054552" cy="1470025"/>
          </a:xfrm>
        </p:spPr>
        <p:txBody>
          <a:bodyPr/>
          <a:lstStyle/>
          <a:p>
            <a:r>
              <a:rPr lang="zh-TW" altLang="en-US" sz="6000" dirty="0">
                <a:solidFill>
                  <a:srgbClr val="0000CC"/>
                </a:solidFill>
                <a:latin typeface="標楷體" panose="03000509000000000000" pitchFamily="65" charset="-120"/>
                <a:ea typeface="標楷體" panose="03000509000000000000" pitchFamily="65" charset="-120"/>
              </a:rPr>
              <a:t>歡迎加入藥理學院</a:t>
            </a:r>
          </a:p>
        </p:txBody>
      </p:sp>
      <p:sp>
        <p:nvSpPr>
          <p:cNvPr id="3" name="副標題 2"/>
          <p:cNvSpPr>
            <a:spLocks noGrp="1"/>
          </p:cNvSpPr>
          <p:nvPr>
            <p:ph type="subTitle" idx="1"/>
          </p:nvPr>
        </p:nvSpPr>
        <p:spPr>
          <a:xfrm>
            <a:off x="2091680" y="3356992"/>
            <a:ext cx="5360640" cy="1752600"/>
          </a:xfrm>
        </p:spPr>
        <p:txBody>
          <a:bodyPr/>
          <a:lstStyle/>
          <a:p>
            <a:endParaRPr lang="en-US" altLang="zh-TW" dirty="0">
              <a:solidFill>
                <a:srgbClr val="0000CC"/>
              </a:solidFill>
            </a:endParaRPr>
          </a:p>
          <a:p>
            <a:r>
              <a:rPr lang="zh-TW" altLang="en-US" sz="6000" dirty="0">
                <a:solidFill>
                  <a:srgbClr val="0000CC"/>
                </a:solidFill>
                <a:latin typeface="標楷體" panose="03000509000000000000" pitchFamily="65" charset="-120"/>
                <a:ea typeface="標楷體" panose="03000509000000000000" pitchFamily="65" charset="-120"/>
              </a:rPr>
              <a:t>藥學系大家庭</a:t>
            </a:r>
          </a:p>
        </p:txBody>
      </p:sp>
      <p:sp>
        <p:nvSpPr>
          <p:cNvPr id="4" name="投影片編號版面配置區 3"/>
          <p:cNvSpPr>
            <a:spLocks noGrp="1"/>
          </p:cNvSpPr>
          <p:nvPr>
            <p:ph type="sldNum" sz="quarter" idx="12"/>
          </p:nvPr>
        </p:nvSpPr>
        <p:spPr/>
        <p:txBody>
          <a:bodyPr/>
          <a:lstStyle/>
          <a:p>
            <a:fld id="{1AA13DDF-1A7C-424C-B71F-8F7A65DBF098}" type="slidenum">
              <a:rPr lang="zh-TW" altLang="en-US" smtClean="0"/>
              <a:t>1</a:t>
            </a:fld>
            <a:endParaRPr lang="zh-TW" altLang="en-US"/>
          </a:p>
        </p:txBody>
      </p:sp>
      <p:pic>
        <p:nvPicPr>
          <p:cNvPr id="6" name="圖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0776" y="3826215"/>
            <a:ext cx="1495247" cy="1354103"/>
          </a:xfrm>
          <a:prstGeom prst="rect">
            <a:avLst/>
          </a:prstGeom>
        </p:spPr>
      </p:pic>
      <p:pic>
        <p:nvPicPr>
          <p:cNvPr id="7" name="圖片 6"/>
          <p:cNvPicPr>
            <a:picLocks noChangeAspect="1"/>
          </p:cNvPicPr>
          <p:nvPr/>
        </p:nvPicPr>
        <p:blipFill rotWithShape="1">
          <a:blip r:embed="rId3"/>
          <a:srcRect l="1272" t="19736" r="63047" b="17356"/>
          <a:stretch/>
        </p:blipFill>
        <p:spPr>
          <a:xfrm>
            <a:off x="7452320" y="2244222"/>
            <a:ext cx="1431574" cy="1356228"/>
          </a:xfrm>
          <a:prstGeom prst="rect">
            <a:avLst/>
          </a:prstGeom>
        </p:spPr>
      </p:pic>
      <p:sp>
        <p:nvSpPr>
          <p:cNvPr id="8" name="副標題 1"/>
          <p:cNvSpPr txBox="1">
            <a:spLocks/>
          </p:cNvSpPr>
          <p:nvPr/>
        </p:nvSpPr>
        <p:spPr>
          <a:xfrm>
            <a:off x="1691680" y="65851"/>
            <a:ext cx="5545256" cy="895817"/>
          </a:xfrm>
          <a:prstGeom prst="rect">
            <a:avLst/>
          </a:prstGeom>
        </p:spPr>
        <p:txBody>
          <a:bodyPr/>
          <a:lstStyle>
            <a:lvl1pPr marL="342900" indent="-342900" algn="l" rtl="0" eaLnBrk="1" fontAlgn="base" hangingPunct="1">
              <a:spcBef>
                <a:spcPct val="20000"/>
              </a:spcBef>
              <a:spcAft>
                <a:spcPct val="0"/>
              </a:spcAft>
              <a:buFont typeface="Arial" panose="020B0604020202020204" pitchFamily="34" charset="0"/>
              <a:buChar char="•"/>
              <a:defRPr sz="3200">
                <a:solidFill>
                  <a:schemeClr val="tx1"/>
                </a:solidFill>
                <a:latin typeface="+mn-lt"/>
                <a:ea typeface="SimSun" pitchFamily="2" charset="-122"/>
                <a:cs typeface="+mn-cs"/>
              </a:defRPr>
            </a:lvl1pPr>
            <a:lvl2pPr marL="742950" indent="-285750" algn="l" rtl="0" eaLnBrk="1" fontAlgn="base" hangingPunct="1">
              <a:spcBef>
                <a:spcPct val="20000"/>
              </a:spcBef>
              <a:spcAft>
                <a:spcPct val="0"/>
              </a:spcAft>
              <a:buFont typeface="Arial" panose="020B0604020202020204" pitchFamily="34" charset="0"/>
              <a:buChar char="–"/>
              <a:defRPr sz="2800">
                <a:solidFill>
                  <a:schemeClr val="tx1"/>
                </a:solidFill>
                <a:latin typeface="+mn-lt"/>
                <a:ea typeface="SimSun" pitchFamily="2" charset="-122"/>
              </a:defRPr>
            </a:lvl2pPr>
            <a:lvl3pPr marL="1143000" indent="-228600" algn="l" rtl="0" eaLnBrk="1" fontAlgn="base" hangingPunct="1">
              <a:spcBef>
                <a:spcPct val="20000"/>
              </a:spcBef>
              <a:spcAft>
                <a:spcPct val="0"/>
              </a:spcAft>
              <a:buFont typeface="Arial" panose="020B0604020202020204" pitchFamily="34" charset="0"/>
              <a:buChar char="•"/>
              <a:defRPr sz="2400">
                <a:solidFill>
                  <a:schemeClr val="tx1"/>
                </a:solidFill>
                <a:latin typeface="+mn-lt"/>
                <a:ea typeface="SimSun" pitchFamily="2" charset="-122"/>
              </a:defRPr>
            </a:lvl3pPr>
            <a:lvl4pPr marL="1600200" indent="-228600" algn="l" rtl="0" eaLnBrk="1" fontAlgn="base" hangingPunct="1">
              <a:spcBef>
                <a:spcPct val="20000"/>
              </a:spcBef>
              <a:spcAft>
                <a:spcPct val="0"/>
              </a:spcAft>
              <a:buFont typeface="Arial" panose="020B0604020202020204" pitchFamily="34" charset="0"/>
              <a:buChar char="–"/>
              <a:defRPr sz="2000">
                <a:solidFill>
                  <a:schemeClr val="tx1"/>
                </a:solidFill>
                <a:latin typeface="+mn-lt"/>
                <a:ea typeface="SimSun" pitchFamily="2" charset="-122"/>
              </a:defRPr>
            </a:lvl4pPr>
            <a:lvl5pPr marL="2057400" indent="-228600" algn="l" rtl="0" eaLnBrk="1" fontAlgn="base" hangingPunct="1">
              <a:spcBef>
                <a:spcPct val="20000"/>
              </a:spcBef>
              <a:spcAft>
                <a:spcPct val="0"/>
              </a:spcAft>
              <a:buFont typeface="Arial" panose="020B0604020202020204" pitchFamily="34" charset="0"/>
              <a:buChar char="»"/>
              <a:defRPr sz="2000">
                <a:solidFill>
                  <a:schemeClr val="tx1"/>
                </a:solidFill>
                <a:latin typeface="+mn-lt"/>
                <a:ea typeface="SimSun" pitchFamily="2" charset="-122"/>
              </a:defRPr>
            </a:lvl5pPr>
            <a:lvl6pPr marL="25146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Arial" pitchFamily="34" charset="0"/>
              <a:buChar char="»"/>
              <a:defRPr sz="2000">
                <a:solidFill>
                  <a:schemeClr val="tx1"/>
                </a:solidFill>
                <a:latin typeface="+mn-lt"/>
                <a:ea typeface="+mn-ea"/>
              </a:defRPr>
            </a:lvl9pPr>
          </a:lstStyle>
          <a:p>
            <a:pPr marL="0" indent="0" algn="ctr">
              <a:buNone/>
            </a:pPr>
            <a:r>
              <a:rPr lang="zh-TW" altLang="en-US" sz="6000" b="1" kern="0" dirty="0">
                <a:solidFill>
                  <a:srgbClr val="000099"/>
                </a:solidFill>
                <a:latin typeface="標楷體" panose="03000509000000000000" pitchFamily="65" charset="-120"/>
                <a:ea typeface="標楷體" panose="03000509000000000000" pitchFamily="65" charset="-120"/>
              </a:rPr>
              <a:t>嘉南藥理大學</a:t>
            </a:r>
            <a:endParaRPr lang="en-US" altLang="zh-TW" sz="6000" b="1" kern="0" dirty="0">
              <a:solidFill>
                <a:srgbClr val="000099"/>
              </a:solidFill>
              <a:latin typeface="標楷體" panose="03000509000000000000" pitchFamily="65" charset="-120"/>
              <a:ea typeface="標楷體" panose="03000509000000000000" pitchFamily="65" charset="-120"/>
            </a:endParaRPr>
          </a:p>
        </p:txBody>
      </p:sp>
      <p:pic>
        <p:nvPicPr>
          <p:cNvPr id="9" name="圖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35" y="65851"/>
            <a:ext cx="1498542" cy="996668"/>
          </a:xfrm>
          <a:prstGeom prst="rect">
            <a:avLst/>
          </a:prstGeom>
        </p:spPr>
      </p:pic>
    </p:spTree>
    <p:extLst>
      <p:ext uri="{BB962C8B-B14F-4D97-AF65-F5344CB8AC3E}">
        <p14:creationId xmlns:p14="http://schemas.microsoft.com/office/powerpoint/2010/main" val="203730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p:cNvSpPr txBox="1"/>
          <p:nvPr/>
        </p:nvSpPr>
        <p:spPr>
          <a:xfrm>
            <a:off x="2334385" y="1508448"/>
            <a:ext cx="1460656" cy="475387"/>
          </a:xfrm>
          <a:prstGeom prst="rect">
            <a:avLst/>
          </a:prstGeom>
          <a:solidFill>
            <a:schemeClr val="accent6">
              <a:lumMod val="20000"/>
              <a:lumOff val="80000"/>
            </a:schemeClr>
          </a:solidFill>
        </p:spPr>
        <p:txBody>
          <a:bodyPr wrap="none" rtlCol="0">
            <a:spAutoFit/>
          </a:bodyPr>
          <a:lstStyle/>
          <a:p>
            <a:r>
              <a:rPr lang="zh-TW" altLang="en-US" sz="2489" dirty="0">
                <a:latin typeface="標楷體" panose="03000509000000000000" pitchFamily="65" charset="-120"/>
                <a:ea typeface="標楷體" panose="03000509000000000000" pitchFamily="65" charset="-120"/>
              </a:rPr>
              <a:t>通識課程</a:t>
            </a:r>
          </a:p>
        </p:txBody>
      </p:sp>
      <p:sp>
        <p:nvSpPr>
          <p:cNvPr id="5" name="文字方塊 4"/>
          <p:cNvSpPr txBox="1"/>
          <p:nvPr/>
        </p:nvSpPr>
        <p:spPr>
          <a:xfrm>
            <a:off x="5613972" y="1538298"/>
            <a:ext cx="1460656" cy="475387"/>
          </a:xfrm>
          <a:prstGeom prst="rect">
            <a:avLst/>
          </a:prstGeom>
          <a:solidFill>
            <a:schemeClr val="accent6">
              <a:lumMod val="20000"/>
              <a:lumOff val="80000"/>
            </a:schemeClr>
          </a:solidFill>
        </p:spPr>
        <p:txBody>
          <a:bodyPr wrap="none" rtlCol="0">
            <a:spAutoFit/>
          </a:bodyPr>
          <a:lstStyle/>
          <a:p>
            <a:r>
              <a:rPr lang="zh-TW" altLang="en-US" sz="2489" dirty="0">
                <a:latin typeface="標楷體" panose="03000509000000000000" pitchFamily="65" charset="-120"/>
                <a:ea typeface="標楷體" panose="03000509000000000000" pitchFamily="65" charset="-120"/>
              </a:rPr>
              <a:t>專業課程</a:t>
            </a:r>
          </a:p>
        </p:txBody>
      </p:sp>
      <p:sp>
        <p:nvSpPr>
          <p:cNvPr id="7" name="文字方塊 6"/>
          <p:cNvSpPr txBox="1">
            <a:spLocks noChangeArrowheads="1"/>
          </p:cNvSpPr>
          <p:nvPr/>
        </p:nvSpPr>
        <p:spPr bwMode="auto">
          <a:xfrm>
            <a:off x="2627784" y="199733"/>
            <a:ext cx="387798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buChar char="–"/>
              <a:defRPr sz="28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buChar char="•"/>
              <a:defRPr sz="24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9pPr>
          </a:lstStyle>
          <a:p>
            <a:pPr eaLnBrk="1" hangingPunct="1">
              <a:spcBef>
                <a:spcPct val="0"/>
              </a:spcBef>
              <a:buFontTx/>
              <a:buNone/>
            </a:pPr>
            <a:r>
              <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rPr>
              <a:t>藥學系課程</a:t>
            </a:r>
            <a:r>
              <a:rPr lang="en-US" altLang="zh-TW" sz="4800" b="1" dirty="0">
                <a:solidFill>
                  <a:srgbClr val="7030A0"/>
                </a:solidFill>
                <a:latin typeface="Times New Roman" panose="02020603050405020304" pitchFamily="18" charset="0"/>
                <a:ea typeface="標楷體" pitchFamily="65" charset="-120"/>
                <a:cs typeface="Times New Roman" panose="02020603050405020304" pitchFamily="18" charset="0"/>
              </a:rPr>
              <a:t>-2</a:t>
            </a:r>
            <a:endPar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endParaRPr>
          </a:p>
        </p:txBody>
      </p:sp>
      <p:grpSp>
        <p:nvGrpSpPr>
          <p:cNvPr id="15" name="群組 14"/>
          <p:cNvGrpSpPr/>
          <p:nvPr/>
        </p:nvGrpSpPr>
        <p:grpSpPr>
          <a:xfrm>
            <a:off x="251520" y="2132856"/>
            <a:ext cx="8602689" cy="4392488"/>
            <a:chOff x="251520" y="2132856"/>
            <a:chExt cx="8602689" cy="4392488"/>
          </a:xfrm>
        </p:grpSpPr>
        <p:pic>
          <p:nvPicPr>
            <p:cNvPr id="6" name="圖片 5"/>
            <p:cNvPicPr>
              <a:picLocks noChangeAspect="1"/>
            </p:cNvPicPr>
            <p:nvPr/>
          </p:nvPicPr>
          <p:blipFill>
            <a:blip r:embed="rId2"/>
            <a:stretch>
              <a:fillRect/>
            </a:stretch>
          </p:blipFill>
          <p:spPr>
            <a:xfrm>
              <a:off x="251520" y="2132856"/>
              <a:ext cx="8602689" cy="4392488"/>
            </a:xfrm>
            <a:prstGeom prst="rect">
              <a:avLst/>
            </a:prstGeom>
          </p:spPr>
        </p:pic>
        <p:sp>
          <p:nvSpPr>
            <p:cNvPr id="13" name="圓角矩形 12"/>
            <p:cNvSpPr/>
            <p:nvPr/>
          </p:nvSpPr>
          <p:spPr>
            <a:xfrm>
              <a:off x="2208270" y="5399515"/>
              <a:ext cx="1712886" cy="63962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a:solidFill>
                    <a:srgbClr val="C00000"/>
                  </a:solidFill>
                </a:rPr>
                <a:t>第一階段藥師國考科目</a:t>
              </a:r>
            </a:p>
          </p:txBody>
        </p:sp>
        <p:sp>
          <p:nvSpPr>
            <p:cNvPr id="11" name="圓角矩形 10"/>
            <p:cNvSpPr/>
            <p:nvPr/>
          </p:nvSpPr>
          <p:spPr>
            <a:xfrm>
              <a:off x="4561553" y="5085184"/>
              <a:ext cx="1450607" cy="936104"/>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圓角矩形 9"/>
            <p:cNvSpPr/>
            <p:nvPr/>
          </p:nvSpPr>
          <p:spPr>
            <a:xfrm>
              <a:off x="6520162" y="4725144"/>
              <a:ext cx="1445384" cy="995694"/>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圓角矩形 2"/>
            <p:cNvSpPr/>
            <p:nvPr/>
          </p:nvSpPr>
          <p:spPr>
            <a:xfrm>
              <a:off x="6516216" y="2449245"/>
              <a:ext cx="1162575" cy="54770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圓角矩形 11"/>
            <p:cNvSpPr/>
            <p:nvPr/>
          </p:nvSpPr>
          <p:spPr>
            <a:xfrm>
              <a:off x="6516216" y="5984976"/>
              <a:ext cx="1162575" cy="25233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圓角矩形 8"/>
            <p:cNvSpPr/>
            <p:nvPr/>
          </p:nvSpPr>
          <p:spPr>
            <a:xfrm>
              <a:off x="4566776" y="4567845"/>
              <a:ext cx="1085344" cy="22930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pic>
        <p:nvPicPr>
          <p:cNvPr id="14" name="Picture 2" descr="系徽110-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35802"/>
            <a:ext cx="1072952" cy="10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40686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p:cNvSpPr txBox="1"/>
          <p:nvPr/>
        </p:nvSpPr>
        <p:spPr>
          <a:xfrm>
            <a:off x="2365901" y="1576063"/>
            <a:ext cx="1460656" cy="475387"/>
          </a:xfrm>
          <a:prstGeom prst="rect">
            <a:avLst/>
          </a:prstGeom>
          <a:solidFill>
            <a:schemeClr val="accent6">
              <a:lumMod val="20000"/>
              <a:lumOff val="80000"/>
            </a:schemeClr>
          </a:solidFill>
        </p:spPr>
        <p:txBody>
          <a:bodyPr wrap="none" rtlCol="0">
            <a:spAutoFit/>
          </a:bodyPr>
          <a:lstStyle/>
          <a:p>
            <a:r>
              <a:rPr lang="zh-TW" altLang="en-US" sz="2489" dirty="0">
                <a:latin typeface="標楷體" panose="03000509000000000000" pitchFamily="65" charset="-120"/>
                <a:ea typeface="標楷體" panose="03000509000000000000" pitchFamily="65" charset="-120"/>
              </a:rPr>
              <a:t>通識課程</a:t>
            </a:r>
          </a:p>
        </p:txBody>
      </p:sp>
      <p:sp>
        <p:nvSpPr>
          <p:cNvPr id="5" name="文字方塊 4"/>
          <p:cNvSpPr txBox="1"/>
          <p:nvPr/>
        </p:nvSpPr>
        <p:spPr>
          <a:xfrm>
            <a:off x="5541819" y="1576063"/>
            <a:ext cx="1460656" cy="475387"/>
          </a:xfrm>
          <a:prstGeom prst="rect">
            <a:avLst/>
          </a:prstGeom>
          <a:solidFill>
            <a:schemeClr val="accent6">
              <a:lumMod val="20000"/>
              <a:lumOff val="80000"/>
            </a:schemeClr>
          </a:solidFill>
        </p:spPr>
        <p:txBody>
          <a:bodyPr wrap="none" rtlCol="0">
            <a:spAutoFit/>
          </a:bodyPr>
          <a:lstStyle/>
          <a:p>
            <a:r>
              <a:rPr lang="zh-TW" altLang="en-US" sz="2489" dirty="0">
                <a:latin typeface="標楷體" panose="03000509000000000000" pitchFamily="65" charset="-120"/>
                <a:ea typeface="標楷體" panose="03000509000000000000" pitchFamily="65" charset="-120"/>
              </a:rPr>
              <a:t>專業課程</a:t>
            </a:r>
          </a:p>
        </p:txBody>
      </p:sp>
      <p:sp>
        <p:nvSpPr>
          <p:cNvPr id="9" name="文字方塊 8"/>
          <p:cNvSpPr txBox="1"/>
          <p:nvPr/>
        </p:nvSpPr>
        <p:spPr>
          <a:xfrm flipH="1">
            <a:off x="4978597" y="6001846"/>
            <a:ext cx="2587100" cy="646331"/>
          </a:xfrm>
          <a:prstGeom prst="rect">
            <a:avLst/>
          </a:prstGeom>
          <a:noFill/>
          <a:ln>
            <a:solidFill>
              <a:srgbClr val="FF0000"/>
            </a:solidFill>
          </a:ln>
        </p:spPr>
        <p:txBody>
          <a:bodyPr wrap="square" rtlCol="0">
            <a:spAutoFit/>
          </a:bodyPr>
          <a:lstStyle/>
          <a:p>
            <a:r>
              <a:rPr lang="zh-TW" altLang="en-US"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社區藥局實習</a:t>
            </a:r>
            <a:r>
              <a:rPr lang="en-US" altLang="zh-TW"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160</a:t>
            </a:r>
            <a:r>
              <a:rPr lang="zh-TW" altLang="en-US"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小時</a:t>
            </a:r>
            <a:endParaRPr lang="en-US" altLang="zh-TW"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a:p>
            <a:r>
              <a:rPr lang="zh-TW" altLang="en-US"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醫院藥局實習</a:t>
            </a:r>
            <a:r>
              <a:rPr lang="en-US" altLang="zh-TW"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640</a:t>
            </a:r>
            <a:r>
              <a:rPr lang="zh-TW" altLang="en-US"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小時</a:t>
            </a:r>
            <a:endParaRPr lang="en-US" altLang="zh-TW"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0" name="文字方塊 9"/>
          <p:cNvSpPr txBox="1">
            <a:spLocks noChangeArrowheads="1"/>
          </p:cNvSpPr>
          <p:nvPr/>
        </p:nvSpPr>
        <p:spPr bwMode="auto">
          <a:xfrm>
            <a:off x="2627784" y="199733"/>
            <a:ext cx="387798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buChar char="–"/>
              <a:defRPr sz="28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buChar char="•"/>
              <a:defRPr sz="24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9pPr>
          </a:lstStyle>
          <a:p>
            <a:pPr eaLnBrk="1" hangingPunct="1">
              <a:spcBef>
                <a:spcPct val="0"/>
              </a:spcBef>
              <a:buFontTx/>
              <a:buNone/>
            </a:pPr>
            <a:r>
              <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rPr>
              <a:t>藥學系課程</a:t>
            </a:r>
            <a:r>
              <a:rPr lang="en-US" altLang="zh-TW" sz="4800" b="1" dirty="0">
                <a:solidFill>
                  <a:srgbClr val="7030A0"/>
                </a:solidFill>
                <a:latin typeface="Times New Roman" panose="02020603050405020304" pitchFamily="18" charset="0"/>
                <a:ea typeface="標楷體" pitchFamily="65" charset="-120"/>
                <a:cs typeface="Times New Roman" panose="02020603050405020304" pitchFamily="18" charset="0"/>
              </a:rPr>
              <a:t>-3</a:t>
            </a:r>
            <a:endPar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endParaRPr>
          </a:p>
        </p:txBody>
      </p:sp>
      <p:sp>
        <p:nvSpPr>
          <p:cNvPr id="15" name="圓角矩形 14"/>
          <p:cNvSpPr/>
          <p:nvPr/>
        </p:nvSpPr>
        <p:spPr>
          <a:xfrm>
            <a:off x="6770748" y="1638536"/>
            <a:ext cx="1379028" cy="216024"/>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6" name="圖片 5">
            <a:extLst>
              <a:ext uri="{FF2B5EF4-FFF2-40B4-BE49-F238E27FC236}">
                <a16:creationId xmlns:a16="http://schemas.microsoft.com/office/drawing/2014/main" id="{B8B06EE7-558A-49A8-97B9-62A232D04FA4}"/>
              </a:ext>
            </a:extLst>
          </p:cNvPr>
          <p:cNvPicPr>
            <a:picLocks noChangeAspect="1"/>
          </p:cNvPicPr>
          <p:nvPr/>
        </p:nvPicPr>
        <p:blipFill>
          <a:blip r:embed="rId3"/>
          <a:stretch>
            <a:fillRect/>
          </a:stretch>
        </p:blipFill>
        <p:spPr>
          <a:xfrm>
            <a:off x="298436" y="2245277"/>
            <a:ext cx="8536680" cy="4280067"/>
          </a:xfrm>
          <a:prstGeom prst="rect">
            <a:avLst/>
          </a:prstGeom>
        </p:spPr>
      </p:pic>
      <p:pic>
        <p:nvPicPr>
          <p:cNvPr id="16" name="Picture 2" descr="系徽110-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35802"/>
            <a:ext cx="1072952" cy="1072952"/>
          </a:xfrm>
          <a:prstGeom prst="rect">
            <a:avLst/>
          </a:prstGeom>
          <a:noFill/>
          <a:extLst>
            <a:ext uri="{909E8E84-426E-40DD-AFC4-6F175D3DCCD1}">
              <a14:hiddenFill xmlns:a14="http://schemas.microsoft.com/office/drawing/2010/main">
                <a:solidFill>
                  <a:srgbClr val="FFFFFF"/>
                </a:solidFill>
              </a14:hiddenFill>
            </a:ext>
          </a:extLst>
        </p:spPr>
      </p:pic>
      <p:sp>
        <p:nvSpPr>
          <p:cNvPr id="11" name="圓角矩形 10"/>
          <p:cNvSpPr/>
          <p:nvPr/>
        </p:nvSpPr>
        <p:spPr>
          <a:xfrm>
            <a:off x="4783999" y="2437026"/>
            <a:ext cx="1038540" cy="216024"/>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3" name="圓角矩形 12"/>
          <p:cNvSpPr/>
          <p:nvPr/>
        </p:nvSpPr>
        <p:spPr>
          <a:xfrm>
            <a:off x="4783999" y="2924944"/>
            <a:ext cx="1300170" cy="216024"/>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4" name="圓角矩形 13"/>
          <p:cNvSpPr/>
          <p:nvPr/>
        </p:nvSpPr>
        <p:spPr>
          <a:xfrm>
            <a:off x="6902050" y="2708920"/>
            <a:ext cx="1440159" cy="490847"/>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圓角矩形 11"/>
          <p:cNvSpPr/>
          <p:nvPr/>
        </p:nvSpPr>
        <p:spPr>
          <a:xfrm>
            <a:off x="2254814" y="3089050"/>
            <a:ext cx="1712886" cy="639620"/>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a:solidFill>
                  <a:srgbClr val="7030A0"/>
                </a:solidFill>
              </a:rPr>
              <a:t>第二階段藥師國考科目</a:t>
            </a:r>
          </a:p>
        </p:txBody>
      </p:sp>
      <p:sp>
        <p:nvSpPr>
          <p:cNvPr id="3" name="圓角矩形 2"/>
          <p:cNvSpPr/>
          <p:nvPr/>
        </p:nvSpPr>
        <p:spPr>
          <a:xfrm>
            <a:off x="4766504" y="5072318"/>
            <a:ext cx="1265499" cy="4192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280" tIns="40640" rIns="81280" bIns="40640" numCol="1" spcCol="0" rtlCol="0" fromWordArt="0" anchor="ctr" anchorCtr="0" forceAA="0" compatLnSpc="1">
            <a:prstTxWarp prst="textNoShape">
              <a:avLst/>
            </a:prstTxWarp>
            <a:noAutofit/>
          </a:bodyPr>
          <a:lstStyle/>
          <a:p>
            <a:pPr algn="ctr"/>
            <a:endParaRPr lang="zh-TW" altLang="en-US" sz="1600"/>
          </a:p>
        </p:txBody>
      </p:sp>
      <p:sp>
        <p:nvSpPr>
          <p:cNvPr id="8" name="文字方塊 7"/>
          <p:cNvSpPr txBox="1"/>
          <p:nvPr/>
        </p:nvSpPr>
        <p:spPr>
          <a:xfrm flipH="1">
            <a:off x="1966676" y="4797152"/>
            <a:ext cx="2799828" cy="1374735"/>
          </a:xfrm>
          <a:prstGeom prst="rect">
            <a:avLst/>
          </a:prstGeom>
          <a:noFill/>
          <a:ln>
            <a:solidFill>
              <a:srgbClr val="FF0000"/>
            </a:solidFill>
          </a:ln>
        </p:spPr>
        <p:txBody>
          <a:bodyPr wrap="square" rtlCol="0">
            <a:spAutoFit/>
          </a:bodyPr>
          <a:lstStyle/>
          <a:p>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分二梯次實習</a:t>
            </a:r>
            <a:endPar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a:p>
            <a:pPr>
              <a:spcBef>
                <a:spcPts val="533"/>
              </a:spcBef>
            </a:pP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第一梯次：四下暑假（</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7 </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11</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月）先實習</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個月 再回校上課</a:t>
            </a:r>
            <a:endPar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a:p>
            <a:pPr>
              <a:spcBef>
                <a:spcPts val="533"/>
              </a:spcBef>
            </a:pP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第二梯次：五上（</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10 </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月）</a:t>
            </a:r>
            <a:endPar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a:p>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   先上課 再實習</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個月</a:t>
            </a:r>
          </a:p>
        </p:txBody>
      </p:sp>
    </p:spTree>
    <p:extLst>
      <p:ext uri="{BB962C8B-B14F-4D97-AF65-F5344CB8AC3E}">
        <p14:creationId xmlns:p14="http://schemas.microsoft.com/office/powerpoint/2010/main" val="3909604240"/>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p:cNvSpPr txBox="1"/>
          <p:nvPr/>
        </p:nvSpPr>
        <p:spPr>
          <a:xfrm>
            <a:off x="2365901" y="1576063"/>
            <a:ext cx="1460656" cy="475387"/>
          </a:xfrm>
          <a:prstGeom prst="rect">
            <a:avLst/>
          </a:prstGeom>
          <a:solidFill>
            <a:schemeClr val="accent6">
              <a:lumMod val="20000"/>
              <a:lumOff val="80000"/>
            </a:schemeClr>
          </a:solidFill>
        </p:spPr>
        <p:txBody>
          <a:bodyPr wrap="none" rtlCol="0">
            <a:spAutoFit/>
          </a:bodyPr>
          <a:lstStyle/>
          <a:p>
            <a:r>
              <a:rPr lang="zh-TW" altLang="en-US" sz="2489" dirty="0">
                <a:latin typeface="標楷體" panose="03000509000000000000" pitchFamily="65" charset="-120"/>
                <a:ea typeface="標楷體" panose="03000509000000000000" pitchFamily="65" charset="-120"/>
              </a:rPr>
              <a:t>通識課程</a:t>
            </a:r>
          </a:p>
        </p:txBody>
      </p:sp>
      <p:sp>
        <p:nvSpPr>
          <p:cNvPr id="5" name="文字方塊 4"/>
          <p:cNvSpPr txBox="1"/>
          <p:nvPr/>
        </p:nvSpPr>
        <p:spPr>
          <a:xfrm>
            <a:off x="5541819" y="1576063"/>
            <a:ext cx="1460656" cy="475387"/>
          </a:xfrm>
          <a:prstGeom prst="rect">
            <a:avLst/>
          </a:prstGeom>
          <a:solidFill>
            <a:schemeClr val="accent6">
              <a:lumMod val="20000"/>
              <a:lumOff val="80000"/>
            </a:schemeClr>
          </a:solidFill>
        </p:spPr>
        <p:txBody>
          <a:bodyPr wrap="none" rtlCol="0">
            <a:spAutoFit/>
          </a:bodyPr>
          <a:lstStyle/>
          <a:p>
            <a:r>
              <a:rPr lang="zh-TW" altLang="en-US" sz="2489" dirty="0">
                <a:latin typeface="標楷體" panose="03000509000000000000" pitchFamily="65" charset="-120"/>
                <a:ea typeface="標楷體" panose="03000509000000000000" pitchFamily="65" charset="-120"/>
              </a:rPr>
              <a:t>專業課程</a:t>
            </a:r>
          </a:p>
        </p:txBody>
      </p:sp>
      <p:pic>
        <p:nvPicPr>
          <p:cNvPr id="7" name="圖片 6"/>
          <p:cNvPicPr>
            <a:picLocks noChangeAspect="1"/>
          </p:cNvPicPr>
          <p:nvPr/>
        </p:nvPicPr>
        <p:blipFill>
          <a:blip r:embed="rId3"/>
          <a:stretch>
            <a:fillRect/>
          </a:stretch>
        </p:blipFill>
        <p:spPr>
          <a:xfrm>
            <a:off x="339125" y="2151724"/>
            <a:ext cx="8611963" cy="4000720"/>
          </a:xfrm>
          <a:prstGeom prst="rect">
            <a:avLst/>
          </a:prstGeom>
        </p:spPr>
      </p:pic>
      <p:sp>
        <p:nvSpPr>
          <p:cNvPr id="3" name="圓角矩形 2"/>
          <p:cNvSpPr/>
          <p:nvPr/>
        </p:nvSpPr>
        <p:spPr>
          <a:xfrm>
            <a:off x="4705141" y="4737955"/>
            <a:ext cx="1265499" cy="4192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280" tIns="40640" rIns="81280" bIns="40640" numCol="1" spcCol="0" rtlCol="0" fromWordArt="0" anchor="ctr" anchorCtr="0" forceAA="0" compatLnSpc="1">
            <a:prstTxWarp prst="textNoShape">
              <a:avLst/>
            </a:prstTxWarp>
            <a:noAutofit/>
          </a:bodyPr>
          <a:lstStyle/>
          <a:p>
            <a:pPr algn="ctr"/>
            <a:endParaRPr lang="zh-TW" altLang="en-US" sz="1600"/>
          </a:p>
        </p:txBody>
      </p:sp>
      <p:sp>
        <p:nvSpPr>
          <p:cNvPr id="8" name="文字方塊 7"/>
          <p:cNvSpPr txBox="1"/>
          <p:nvPr/>
        </p:nvSpPr>
        <p:spPr>
          <a:xfrm flipH="1">
            <a:off x="1845277" y="4432292"/>
            <a:ext cx="2799828" cy="1374735"/>
          </a:xfrm>
          <a:prstGeom prst="rect">
            <a:avLst/>
          </a:prstGeom>
          <a:noFill/>
          <a:ln>
            <a:solidFill>
              <a:srgbClr val="FF0000"/>
            </a:solidFill>
          </a:ln>
        </p:spPr>
        <p:txBody>
          <a:bodyPr wrap="square" rtlCol="0">
            <a:spAutoFit/>
          </a:bodyPr>
          <a:lstStyle/>
          <a:p>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分二梯次實習</a:t>
            </a:r>
            <a:endPar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a:p>
            <a:pPr>
              <a:spcBef>
                <a:spcPts val="533"/>
              </a:spcBef>
            </a:pP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第一梯次：四下暑假（</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7 </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11</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月）先實習</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個月 再回校上課</a:t>
            </a:r>
            <a:endPar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a:p>
            <a:pPr>
              <a:spcBef>
                <a:spcPts val="533"/>
              </a:spcBef>
            </a:pP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第二梯次：五上（</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10 </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月）</a:t>
            </a:r>
            <a:endPar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a:p>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   先上課 再實習</a:t>
            </a:r>
            <a:r>
              <a:rPr lang="en-US" altLang="zh-TW"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500"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個月</a:t>
            </a:r>
          </a:p>
        </p:txBody>
      </p:sp>
      <p:sp>
        <p:nvSpPr>
          <p:cNvPr id="9" name="文字方塊 8"/>
          <p:cNvSpPr txBox="1"/>
          <p:nvPr/>
        </p:nvSpPr>
        <p:spPr>
          <a:xfrm flipH="1">
            <a:off x="4645106" y="5515537"/>
            <a:ext cx="2587100" cy="646331"/>
          </a:xfrm>
          <a:prstGeom prst="rect">
            <a:avLst/>
          </a:prstGeom>
          <a:noFill/>
          <a:ln>
            <a:solidFill>
              <a:srgbClr val="FF0000"/>
            </a:solidFill>
          </a:ln>
        </p:spPr>
        <p:txBody>
          <a:bodyPr wrap="square" rtlCol="0">
            <a:spAutoFit/>
          </a:bodyPr>
          <a:lstStyle/>
          <a:p>
            <a:r>
              <a:rPr lang="zh-TW" altLang="en-US"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社區藥局實習</a:t>
            </a:r>
            <a:r>
              <a:rPr lang="en-US" altLang="zh-TW"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160</a:t>
            </a:r>
            <a:r>
              <a:rPr lang="zh-TW" altLang="en-US"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小時</a:t>
            </a:r>
            <a:endParaRPr lang="en-US" altLang="zh-TW"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a:p>
            <a:r>
              <a:rPr lang="zh-TW" altLang="en-US"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醫院藥局實習</a:t>
            </a:r>
            <a:r>
              <a:rPr lang="en-US" altLang="zh-TW"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640</a:t>
            </a:r>
            <a:r>
              <a:rPr lang="zh-TW" altLang="en-US"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rPr>
              <a:t>小時</a:t>
            </a:r>
            <a:endParaRPr lang="en-US" altLang="zh-TW" b="1" dirty="0">
              <a:solidFill>
                <a:srgbClr val="703DFF"/>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0" name="文字方塊 9"/>
          <p:cNvSpPr txBox="1">
            <a:spLocks noChangeArrowheads="1"/>
          </p:cNvSpPr>
          <p:nvPr/>
        </p:nvSpPr>
        <p:spPr bwMode="auto">
          <a:xfrm>
            <a:off x="2627784" y="199733"/>
            <a:ext cx="387798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buChar char="–"/>
              <a:defRPr sz="28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buChar char="•"/>
              <a:defRPr sz="24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9pPr>
          </a:lstStyle>
          <a:p>
            <a:pPr eaLnBrk="1" hangingPunct="1">
              <a:spcBef>
                <a:spcPct val="0"/>
              </a:spcBef>
              <a:buFontTx/>
              <a:buNone/>
            </a:pPr>
            <a:r>
              <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rPr>
              <a:t>藥學系課程</a:t>
            </a:r>
            <a:r>
              <a:rPr lang="en-US" altLang="zh-TW" sz="4800" b="1" dirty="0">
                <a:solidFill>
                  <a:srgbClr val="7030A0"/>
                </a:solidFill>
                <a:latin typeface="Times New Roman" panose="02020603050405020304" pitchFamily="18" charset="0"/>
                <a:ea typeface="標楷體" pitchFamily="65" charset="-120"/>
                <a:cs typeface="Times New Roman" panose="02020603050405020304" pitchFamily="18" charset="0"/>
              </a:rPr>
              <a:t>-3</a:t>
            </a:r>
            <a:endPar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endParaRPr>
          </a:p>
        </p:txBody>
      </p:sp>
      <p:sp>
        <p:nvSpPr>
          <p:cNvPr id="11" name="圓角矩形 10"/>
          <p:cNvSpPr/>
          <p:nvPr/>
        </p:nvSpPr>
        <p:spPr>
          <a:xfrm>
            <a:off x="4685588" y="2276873"/>
            <a:ext cx="1038540" cy="216024"/>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圓角矩形 11"/>
          <p:cNvSpPr/>
          <p:nvPr/>
        </p:nvSpPr>
        <p:spPr>
          <a:xfrm>
            <a:off x="2254814" y="3089050"/>
            <a:ext cx="1712886" cy="639620"/>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a:solidFill>
                  <a:srgbClr val="7030A0"/>
                </a:solidFill>
              </a:rPr>
              <a:t>第二階段藥師國考科目</a:t>
            </a:r>
          </a:p>
        </p:txBody>
      </p:sp>
      <p:sp>
        <p:nvSpPr>
          <p:cNvPr id="13" name="圓角矩形 12"/>
          <p:cNvSpPr/>
          <p:nvPr/>
        </p:nvSpPr>
        <p:spPr>
          <a:xfrm>
            <a:off x="4705141" y="2956420"/>
            <a:ext cx="1379028" cy="216024"/>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4" name="圓角矩形 13"/>
          <p:cNvSpPr/>
          <p:nvPr/>
        </p:nvSpPr>
        <p:spPr>
          <a:xfrm>
            <a:off x="6660232" y="2602354"/>
            <a:ext cx="1440159" cy="486695"/>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圓角矩形 14"/>
          <p:cNvSpPr/>
          <p:nvPr/>
        </p:nvSpPr>
        <p:spPr>
          <a:xfrm>
            <a:off x="6632342" y="4481624"/>
            <a:ext cx="1379028" cy="216024"/>
          </a:xfrm>
          <a:prstGeom prst="roundRect">
            <a:avLst/>
          </a:prstGeom>
          <a:noFill/>
          <a:ln w="28575">
            <a:solidFill>
              <a:srgbClr val="A568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6" name="Picture 2" descr="系徽110-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35802"/>
            <a:ext cx="1072952" cy="10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3905307"/>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內容版面配置區 9"/>
          <p:cNvGraphicFramePr>
            <a:graphicFrameLocks noGrp="1"/>
          </p:cNvGraphicFramePr>
          <p:nvPr>
            <p:ph sz="half" idx="1"/>
            <p:extLst>
              <p:ext uri="{D42A27DB-BD31-4B8C-83A1-F6EECF244321}">
                <p14:modId xmlns:p14="http://schemas.microsoft.com/office/powerpoint/2010/main" val="3240835071"/>
              </p:ext>
            </p:extLst>
          </p:nvPr>
        </p:nvGraphicFramePr>
        <p:xfrm>
          <a:off x="531504" y="1645546"/>
          <a:ext cx="3279044" cy="3018652"/>
        </p:xfrm>
        <a:graphic>
          <a:graphicData uri="http://schemas.openxmlformats.org/drawingml/2006/table">
            <a:tbl>
              <a:tblPr firstRow="1" bandRow="1">
                <a:tableStyleId>{5C22544A-7EE6-4342-B048-85BDC9FD1C3A}</a:tableStyleId>
              </a:tblPr>
              <a:tblGrid>
                <a:gridCol w="1639522">
                  <a:extLst>
                    <a:ext uri="{9D8B030D-6E8A-4147-A177-3AD203B41FA5}">
                      <a16:colId xmlns:a16="http://schemas.microsoft.com/office/drawing/2014/main" val="20000"/>
                    </a:ext>
                  </a:extLst>
                </a:gridCol>
                <a:gridCol w="1639522">
                  <a:extLst>
                    <a:ext uri="{9D8B030D-6E8A-4147-A177-3AD203B41FA5}">
                      <a16:colId xmlns:a16="http://schemas.microsoft.com/office/drawing/2014/main" val="20001"/>
                    </a:ext>
                  </a:extLst>
                </a:gridCol>
              </a:tblGrid>
              <a:tr h="352213">
                <a:tc gridSpan="2">
                  <a:txBody>
                    <a:bodyPr/>
                    <a:lstStyle/>
                    <a:p>
                      <a:pPr algn="ctr"/>
                      <a:r>
                        <a:rPr lang="zh-TW" altLang="en-US" sz="1800" dirty="0">
                          <a:solidFill>
                            <a:srgbClr val="FF0000"/>
                          </a:solidFill>
                          <a:latin typeface="Adobe 繁黑體 Std B" panose="020B0700000000000000" pitchFamily="34" charset="-120"/>
                          <a:ea typeface="Adobe 繁黑體 Std B" panose="020B0700000000000000" pitchFamily="34" charset="-120"/>
                        </a:rPr>
                        <a:t>通識課程</a:t>
                      </a:r>
                    </a:p>
                  </a:txBody>
                  <a:tcPr marL="81280" marR="81280" marT="40640" marB="40640"/>
                </a:tc>
                <a:tc hMerge="1">
                  <a:txBody>
                    <a:bodyPr/>
                    <a:lstStyle/>
                    <a:p>
                      <a:endParaRPr lang="zh-TW" altLang="en-US" dirty="0"/>
                    </a:p>
                  </a:txBody>
                  <a:tcPr/>
                </a:tc>
                <a:extLst>
                  <a:ext uri="{0D108BD9-81ED-4DB2-BD59-A6C34878D82A}">
                    <a16:rowId xmlns:a16="http://schemas.microsoft.com/office/drawing/2014/main" val="10000"/>
                  </a:ext>
                </a:extLst>
              </a:tr>
              <a:tr h="329636">
                <a:tc>
                  <a:txBody>
                    <a:bodyPr/>
                    <a:lstStyle/>
                    <a:p>
                      <a:pPr algn="ctr"/>
                      <a:r>
                        <a:rPr lang="zh-TW" altLang="en-US" sz="1600" b="1" dirty="0">
                          <a:latin typeface="Adobe 繁黑體 Std B" panose="020B0700000000000000" pitchFamily="34" charset="-120"/>
                          <a:ea typeface="Adobe 繁黑體 Std B" panose="020B0700000000000000" pitchFamily="34" charset="-120"/>
                        </a:rPr>
                        <a:t>核心</a:t>
                      </a:r>
                    </a:p>
                  </a:txBody>
                  <a:tcPr marL="81280" marR="81280" marT="40640" marB="40640"/>
                </a:tc>
                <a:tc>
                  <a:txBody>
                    <a:bodyPr/>
                    <a:lstStyle/>
                    <a:p>
                      <a:pPr algn="ctr"/>
                      <a:r>
                        <a:rPr lang="en-US" altLang="zh-TW" sz="1600" dirty="0">
                          <a:latin typeface="Adobe 繁黑體 Std B" panose="020B0700000000000000" pitchFamily="34" charset="-120"/>
                          <a:ea typeface="Adobe 繁黑體 Std B" panose="020B0700000000000000" pitchFamily="34" charset="-120"/>
                        </a:rPr>
                        <a:t>17</a:t>
                      </a:r>
                      <a:r>
                        <a:rPr lang="zh-TW" altLang="en-US" sz="1600" dirty="0">
                          <a:latin typeface="Adobe 繁黑體 Std B" panose="020B0700000000000000" pitchFamily="34" charset="-120"/>
                          <a:ea typeface="Adobe 繁黑體 Std B" panose="020B0700000000000000" pitchFamily="34" charset="-120"/>
                        </a:rPr>
                        <a:t>（學分）</a:t>
                      </a:r>
                    </a:p>
                  </a:txBody>
                  <a:tcPr marL="81280" marR="81280" marT="40640" marB="40640"/>
                </a:tc>
                <a:extLst>
                  <a:ext uri="{0D108BD9-81ED-4DB2-BD59-A6C34878D82A}">
                    <a16:rowId xmlns:a16="http://schemas.microsoft.com/office/drawing/2014/main" val="10001"/>
                  </a:ext>
                </a:extLst>
              </a:tr>
              <a:tr h="32963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1" dirty="0">
                          <a:latin typeface="Adobe 繁黑體 Std B" panose="020B0700000000000000" pitchFamily="34" charset="-120"/>
                          <a:ea typeface="Adobe 繁黑體 Std B" panose="020B0700000000000000" pitchFamily="34" charset="-120"/>
                        </a:rPr>
                        <a:t>自然</a:t>
                      </a:r>
                    </a:p>
                  </a:txBody>
                  <a:tcPr marL="81280" marR="81280" marT="40640" marB="40640"/>
                </a:tc>
                <a:tc>
                  <a:txBody>
                    <a:bodyPr/>
                    <a:lstStyle/>
                    <a:p>
                      <a:pPr algn="ctr"/>
                      <a:r>
                        <a:rPr lang="en-US" altLang="zh-TW" sz="1600" dirty="0">
                          <a:latin typeface="Adobe 繁黑體 Std B" panose="020B0700000000000000" pitchFamily="34" charset="-120"/>
                          <a:ea typeface="Adobe 繁黑體 Std B" panose="020B0700000000000000" pitchFamily="34" charset="-120"/>
                        </a:rPr>
                        <a:t>2</a:t>
                      </a:r>
                      <a:endParaRPr lang="zh-TW" altLang="en-US" sz="1600" dirty="0">
                        <a:latin typeface="Adobe 繁黑體 Std B" panose="020B0700000000000000" pitchFamily="34" charset="-120"/>
                        <a:ea typeface="Adobe 繁黑體 Std B" panose="020B0700000000000000" pitchFamily="34" charset="-120"/>
                      </a:endParaRPr>
                    </a:p>
                  </a:txBody>
                  <a:tcPr marL="81280" marR="81280" marT="40640" marB="40640"/>
                </a:tc>
                <a:extLst>
                  <a:ext uri="{0D108BD9-81ED-4DB2-BD59-A6C34878D82A}">
                    <a16:rowId xmlns:a16="http://schemas.microsoft.com/office/drawing/2014/main" val="10002"/>
                  </a:ext>
                </a:extLst>
              </a:tr>
              <a:tr h="32963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1" dirty="0">
                          <a:latin typeface="Adobe 繁黑體 Std B" panose="020B0700000000000000" pitchFamily="34" charset="-120"/>
                          <a:ea typeface="Adobe 繁黑體 Std B" panose="020B0700000000000000" pitchFamily="34" charset="-120"/>
                        </a:rPr>
                        <a:t>三創</a:t>
                      </a:r>
                    </a:p>
                  </a:txBody>
                  <a:tcPr marL="81280" marR="81280" marT="40640" marB="40640"/>
                </a:tc>
                <a:tc>
                  <a:txBody>
                    <a:bodyPr/>
                    <a:lstStyle/>
                    <a:p>
                      <a:pPr algn="ctr"/>
                      <a:r>
                        <a:rPr lang="en-US" altLang="zh-TW" sz="1600" dirty="0">
                          <a:latin typeface="Adobe 繁黑體 Std B" panose="020B0700000000000000" pitchFamily="34" charset="-120"/>
                          <a:ea typeface="Adobe 繁黑體 Std B" panose="020B0700000000000000" pitchFamily="34" charset="-120"/>
                        </a:rPr>
                        <a:t>2</a:t>
                      </a:r>
                      <a:endParaRPr lang="zh-TW" altLang="en-US" sz="1600" dirty="0">
                        <a:latin typeface="Adobe 繁黑體 Std B" panose="020B0700000000000000" pitchFamily="34" charset="-120"/>
                        <a:ea typeface="Adobe 繁黑體 Std B" panose="020B0700000000000000" pitchFamily="34" charset="-120"/>
                      </a:endParaRPr>
                    </a:p>
                  </a:txBody>
                  <a:tcPr marL="81280" marR="81280" marT="40640" marB="40640"/>
                </a:tc>
                <a:extLst>
                  <a:ext uri="{0D108BD9-81ED-4DB2-BD59-A6C34878D82A}">
                    <a16:rowId xmlns:a16="http://schemas.microsoft.com/office/drawing/2014/main" val="10003"/>
                  </a:ext>
                </a:extLst>
              </a:tr>
              <a:tr h="329636">
                <a:tc>
                  <a:txBody>
                    <a:bodyPr/>
                    <a:lstStyle/>
                    <a:p>
                      <a:pPr algn="ctr"/>
                      <a:r>
                        <a:rPr lang="zh-TW" altLang="en-US" sz="1600" b="1" dirty="0">
                          <a:latin typeface="Adobe 繁黑體 Std B" panose="020B0700000000000000" pitchFamily="34" charset="-120"/>
                          <a:ea typeface="Adobe 繁黑體 Std B" panose="020B0700000000000000" pitchFamily="34" charset="-120"/>
                        </a:rPr>
                        <a:t>永續</a:t>
                      </a:r>
                    </a:p>
                  </a:txBody>
                  <a:tcPr marL="81280" marR="81280" marT="40640" marB="40640"/>
                </a:tc>
                <a:tc>
                  <a:txBody>
                    <a:bodyPr/>
                    <a:lstStyle/>
                    <a:p>
                      <a:pPr algn="ctr"/>
                      <a:r>
                        <a:rPr lang="en-US" altLang="zh-TW" sz="1600" dirty="0">
                          <a:latin typeface="Adobe 繁黑體 Std B" panose="020B0700000000000000" pitchFamily="34" charset="-120"/>
                          <a:ea typeface="Adobe 繁黑體 Std B" panose="020B0700000000000000" pitchFamily="34" charset="-120"/>
                        </a:rPr>
                        <a:t>2</a:t>
                      </a:r>
                      <a:endParaRPr lang="zh-TW" altLang="en-US" sz="1600" dirty="0">
                        <a:latin typeface="Adobe 繁黑體 Std B" panose="020B0700000000000000" pitchFamily="34" charset="-120"/>
                        <a:ea typeface="Adobe 繁黑體 Std B" panose="020B0700000000000000" pitchFamily="34" charset="-120"/>
                      </a:endParaRPr>
                    </a:p>
                  </a:txBody>
                  <a:tcPr marL="81280" marR="81280" marT="40640" marB="40640"/>
                </a:tc>
                <a:extLst>
                  <a:ext uri="{0D108BD9-81ED-4DB2-BD59-A6C34878D82A}">
                    <a16:rowId xmlns:a16="http://schemas.microsoft.com/office/drawing/2014/main" val="10004"/>
                  </a:ext>
                </a:extLst>
              </a:tr>
              <a:tr h="329636">
                <a:tc>
                  <a:txBody>
                    <a:bodyPr/>
                    <a:lstStyle/>
                    <a:p>
                      <a:pPr algn="ctr"/>
                      <a:r>
                        <a:rPr lang="zh-TW" altLang="en-US" sz="1600" b="1" dirty="0">
                          <a:latin typeface="Adobe 繁黑體 Std B" panose="020B0700000000000000" pitchFamily="34" charset="-120"/>
                          <a:ea typeface="Adobe 繁黑體 Std B" panose="020B0700000000000000" pitchFamily="34" charset="-120"/>
                        </a:rPr>
                        <a:t>樂活</a:t>
                      </a:r>
                    </a:p>
                  </a:txBody>
                  <a:tcPr marL="81280" marR="81280" marT="40640" marB="40640"/>
                </a:tc>
                <a:tc>
                  <a:txBody>
                    <a:bodyPr/>
                    <a:lstStyle/>
                    <a:p>
                      <a:pPr algn="ctr"/>
                      <a:r>
                        <a:rPr lang="en-US" altLang="zh-TW" sz="1600" dirty="0">
                          <a:latin typeface="Adobe 繁黑體 Std B" panose="020B0700000000000000" pitchFamily="34" charset="-120"/>
                          <a:ea typeface="Adobe 繁黑體 Std B" panose="020B0700000000000000" pitchFamily="34" charset="-120"/>
                        </a:rPr>
                        <a:t>2</a:t>
                      </a:r>
                      <a:endParaRPr lang="zh-TW" altLang="en-US" sz="1600" dirty="0">
                        <a:latin typeface="Adobe 繁黑體 Std B" panose="020B0700000000000000" pitchFamily="34" charset="-120"/>
                        <a:ea typeface="Adobe 繁黑體 Std B" panose="020B0700000000000000" pitchFamily="34" charset="-120"/>
                      </a:endParaRPr>
                    </a:p>
                  </a:txBody>
                  <a:tcPr marL="81280" marR="81280" marT="40640" marB="40640"/>
                </a:tc>
                <a:extLst>
                  <a:ext uri="{0D108BD9-81ED-4DB2-BD59-A6C34878D82A}">
                    <a16:rowId xmlns:a16="http://schemas.microsoft.com/office/drawing/2014/main" val="2840633586"/>
                  </a:ext>
                </a:extLst>
              </a:tr>
              <a:tr h="32963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1" dirty="0">
                          <a:latin typeface="Adobe 繁黑體 Std B" panose="020B0700000000000000" pitchFamily="34" charset="-120"/>
                          <a:ea typeface="Adobe 繁黑體 Std B" panose="020B0700000000000000" pitchFamily="34" charset="-120"/>
                        </a:rPr>
                        <a:t>職能</a:t>
                      </a:r>
                    </a:p>
                  </a:txBody>
                  <a:tcPr marL="81280" marR="81280" marT="40640" marB="40640"/>
                </a:tc>
                <a:tc>
                  <a:txBody>
                    <a:bodyPr/>
                    <a:lstStyle/>
                    <a:p>
                      <a:pPr algn="ctr"/>
                      <a:r>
                        <a:rPr lang="en-US" altLang="zh-TW" sz="1600" dirty="0">
                          <a:latin typeface="Adobe 繁黑體 Std B" panose="020B0700000000000000" pitchFamily="34" charset="-120"/>
                          <a:ea typeface="Adobe 繁黑體 Std B" panose="020B0700000000000000" pitchFamily="34" charset="-120"/>
                        </a:rPr>
                        <a:t>2</a:t>
                      </a:r>
                      <a:endParaRPr lang="zh-TW" altLang="en-US" sz="1600" dirty="0">
                        <a:latin typeface="Adobe 繁黑體 Std B" panose="020B0700000000000000" pitchFamily="34" charset="-120"/>
                        <a:ea typeface="Adobe 繁黑體 Std B" panose="020B0700000000000000" pitchFamily="34" charset="-120"/>
                      </a:endParaRPr>
                    </a:p>
                  </a:txBody>
                  <a:tcPr marL="81280" marR="81280" marT="40640" marB="40640"/>
                </a:tc>
                <a:extLst>
                  <a:ext uri="{0D108BD9-81ED-4DB2-BD59-A6C34878D82A}">
                    <a16:rowId xmlns:a16="http://schemas.microsoft.com/office/drawing/2014/main" val="947002355"/>
                  </a:ext>
                </a:extLst>
              </a:tr>
              <a:tr h="32963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1" dirty="0">
                          <a:latin typeface="Adobe 繁黑體 Std B" panose="020B0700000000000000" pitchFamily="34" charset="-120"/>
                          <a:ea typeface="Adobe 繁黑體 Std B" panose="020B0700000000000000" pitchFamily="34" charset="-120"/>
                        </a:rPr>
                        <a:t>文藝</a:t>
                      </a:r>
                    </a:p>
                  </a:txBody>
                  <a:tcPr marL="81280" marR="81280" marT="40640" marB="40640"/>
                </a:tc>
                <a:tc>
                  <a:txBody>
                    <a:bodyPr/>
                    <a:lstStyle/>
                    <a:p>
                      <a:pPr algn="ctr"/>
                      <a:r>
                        <a:rPr lang="en-US" altLang="zh-TW" sz="1600" dirty="0">
                          <a:latin typeface="Adobe 繁黑體 Std B" panose="020B0700000000000000" pitchFamily="34" charset="-120"/>
                          <a:ea typeface="Adobe 繁黑體 Std B" panose="020B0700000000000000" pitchFamily="34" charset="-120"/>
                        </a:rPr>
                        <a:t>2</a:t>
                      </a:r>
                      <a:endParaRPr lang="zh-TW" altLang="en-US" sz="1600" dirty="0">
                        <a:latin typeface="Adobe 繁黑體 Std B" panose="020B0700000000000000" pitchFamily="34" charset="-120"/>
                        <a:ea typeface="Adobe 繁黑體 Std B" panose="020B0700000000000000" pitchFamily="34" charset="-120"/>
                      </a:endParaRPr>
                    </a:p>
                  </a:txBody>
                  <a:tcPr marL="81280" marR="81280" marT="40640" marB="40640"/>
                </a:tc>
                <a:extLst>
                  <a:ext uri="{0D108BD9-81ED-4DB2-BD59-A6C34878D82A}">
                    <a16:rowId xmlns:a16="http://schemas.microsoft.com/office/drawing/2014/main" val="927479165"/>
                  </a:ext>
                </a:extLst>
              </a:tr>
              <a:tr h="352213">
                <a:tc>
                  <a:txBody>
                    <a:bodyPr/>
                    <a:lstStyle/>
                    <a:p>
                      <a:pPr algn="ctr"/>
                      <a:r>
                        <a:rPr lang="zh-TW" altLang="en-US" sz="1600" dirty="0">
                          <a:latin typeface="Adobe 繁黑體 Std B" panose="020B0700000000000000" pitchFamily="34" charset="-120"/>
                          <a:ea typeface="Adobe 繁黑體 Std B" panose="020B0700000000000000" pitchFamily="34" charset="-120"/>
                        </a:rPr>
                        <a:t>小計</a:t>
                      </a:r>
                    </a:p>
                  </a:txBody>
                  <a:tcPr marL="81280" marR="81280" marT="40640" marB="40640"/>
                </a:tc>
                <a:tc>
                  <a:txBody>
                    <a:bodyPr/>
                    <a:lstStyle/>
                    <a:p>
                      <a:pPr algn="ctr"/>
                      <a:r>
                        <a:rPr lang="en-US" altLang="zh-TW" sz="1800" b="1" dirty="0">
                          <a:latin typeface="Adobe 繁黑體 Std B" panose="020B0700000000000000" pitchFamily="34" charset="-120"/>
                          <a:ea typeface="Adobe 繁黑體 Std B" panose="020B0700000000000000" pitchFamily="34" charset="-120"/>
                        </a:rPr>
                        <a:t>29</a:t>
                      </a:r>
                      <a:endParaRPr lang="zh-TW" altLang="en-US" sz="1800" b="1" dirty="0">
                        <a:latin typeface="Adobe 繁黑體 Std B" panose="020B0700000000000000" pitchFamily="34" charset="-120"/>
                        <a:ea typeface="Adobe 繁黑體 Std B" panose="020B0700000000000000" pitchFamily="34" charset="-120"/>
                      </a:endParaRPr>
                    </a:p>
                  </a:txBody>
                  <a:tcPr marL="81280" marR="81280" marT="40640" marB="40640"/>
                </a:tc>
                <a:extLst>
                  <a:ext uri="{0D108BD9-81ED-4DB2-BD59-A6C34878D82A}">
                    <a16:rowId xmlns:a16="http://schemas.microsoft.com/office/drawing/2014/main" val="10006"/>
                  </a:ext>
                </a:extLst>
              </a:tr>
            </a:tbl>
          </a:graphicData>
        </a:graphic>
      </p:graphicFrame>
      <p:graphicFrame>
        <p:nvGraphicFramePr>
          <p:cNvPr id="11" name="內容版面配置區 10"/>
          <p:cNvGraphicFramePr>
            <a:graphicFrameLocks noGrp="1"/>
          </p:cNvGraphicFramePr>
          <p:nvPr>
            <p:ph sz="half" idx="2"/>
            <p:extLst>
              <p:ext uri="{D42A27DB-BD31-4B8C-83A1-F6EECF244321}">
                <p14:modId xmlns:p14="http://schemas.microsoft.com/office/powerpoint/2010/main" val="1713056737"/>
              </p:ext>
            </p:extLst>
          </p:nvPr>
        </p:nvGraphicFramePr>
        <p:xfrm>
          <a:off x="4082572" y="1645547"/>
          <a:ext cx="3886201" cy="1447236"/>
        </p:xfrm>
        <a:graphic>
          <a:graphicData uri="http://schemas.openxmlformats.org/drawingml/2006/table">
            <a:tbl>
              <a:tblPr firstRow="1" bandRow="1">
                <a:tableStyleId>{5C22544A-7EE6-4342-B048-85BDC9FD1C3A}</a:tableStyleId>
              </a:tblPr>
              <a:tblGrid>
                <a:gridCol w="1622452">
                  <a:extLst>
                    <a:ext uri="{9D8B030D-6E8A-4147-A177-3AD203B41FA5}">
                      <a16:colId xmlns:a16="http://schemas.microsoft.com/office/drawing/2014/main" val="20000"/>
                    </a:ext>
                  </a:extLst>
                </a:gridCol>
                <a:gridCol w="2263749">
                  <a:extLst>
                    <a:ext uri="{9D8B030D-6E8A-4147-A177-3AD203B41FA5}">
                      <a16:colId xmlns:a16="http://schemas.microsoft.com/office/drawing/2014/main" val="20001"/>
                    </a:ext>
                  </a:extLst>
                </a:gridCol>
              </a:tblGrid>
              <a:tr h="352213">
                <a:tc gridSpan="2">
                  <a:txBody>
                    <a:bodyPr/>
                    <a:lstStyle/>
                    <a:p>
                      <a:pPr algn="ctr"/>
                      <a:r>
                        <a:rPr lang="zh-TW" altLang="en-US" sz="1800" dirty="0">
                          <a:solidFill>
                            <a:srgbClr val="FF0000"/>
                          </a:solidFill>
                          <a:latin typeface="Adobe 繁黑體 Std B" panose="020B0700000000000000" pitchFamily="34" charset="-120"/>
                          <a:ea typeface="Adobe 繁黑體 Std B" panose="020B0700000000000000" pitchFamily="34" charset="-120"/>
                        </a:rPr>
                        <a:t>專業課程</a:t>
                      </a:r>
                    </a:p>
                  </a:txBody>
                  <a:tcPr marL="81280" marR="81280" marT="40640" marB="40640"/>
                </a:tc>
                <a:tc hMerge="1">
                  <a:txBody>
                    <a:bodyPr/>
                    <a:lstStyle/>
                    <a:p>
                      <a:endParaRPr lang="zh-TW" altLang="en-US" dirty="0"/>
                    </a:p>
                  </a:txBody>
                  <a:tcPr/>
                </a:tc>
                <a:extLst>
                  <a:ext uri="{0D108BD9-81ED-4DB2-BD59-A6C34878D82A}">
                    <a16:rowId xmlns:a16="http://schemas.microsoft.com/office/drawing/2014/main" val="10000"/>
                  </a:ext>
                </a:extLst>
              </a:tr>
              <a:tr h="352213">
                <a:tc>
                  <a:txBody>
                    <a:bodyPr/>
                    <a:lstStyle/>
                    <a:p>
                      <a:r>
                        <a:rPr lang="zh-TW" altLang="en-US" sz="1600" b="1" dirty="0">
                          <a:latin typeface="Adobe 繁黑體 Std B" panose="020B0700000000000000" pitchFamily="34" charset="-120"/>
                          <a:ea typeface="Adobe 繁黑體 Std B" panose="020B0700000000000000" pitchFamily="34" charset="-120"/>
                        </a:rPr>
                        <a:t>必修</a:t>
                      </a:r>
                    </a:p>
                  </a:txBody>
                  <a:tcPr marL="81280" marR="81280" marT="40640" marB="40640"/>
                </a:tc>
                <a:tc>
                  <a:txBody>
                    <a:bodyPr/>
                    <a:lstStyle/>
                    <a:p>
                      <a:r>
                        <a:rPr lang="en-US" altLang="zh-TW" sz="1800" b="1" dirty="0">
                          <a:latin typeface="Adobe 繁黑體 Std B" panose="020B0700000000000000" pitchFamily="34" charset="-120"/>
                          <a:ea typeface="Adobe 繁黑體 Std B" panose="020B0700000000000000" pitchFamily="34" charset="-120"/>
                        </a:rPr>
                        <a:t>115</a:t>
                      </a:r>
                      <a:r>
                        <a:rPr lang="zh-TW" altLang="en-US" sz="1600" dirty="0">
                          <a:latin typeface="Adobe 繁黑體 Std B" panose="020B0700000000000000" pitchFamily="34" charset="-120"/>
                          <a:ea typeface="Adobe 繁黑體 Std B" panose="020B0700000000000000" pitchFamily="34" charset="-120"/>
                        </a:rPr>
                        <a:t>（</a:t>
                      </a:r>
                      <a:r>
                        <a:rPr lang="zh-TW" altLang="en-US" sz="1600" b="1" dirty="0">
                          <a:latin typeface="Adobe 繁黑體 Std B" panose="020B0700000000000000" pitchFamily="34" charset="-120"/>
                          <a:ea typeface="Adobe 繁黑體 Std B" panose="020B0700000000000000" pitchFamily="34" charset="-120"/>
                        </a:rPr>
                        <a:t>學分</a:t>
                      </a:r>
                      <a:r>
                        <a:rPr lang="zh-TW" altLang="en-US" sz="1600" dirty="0">
                          <a:latin typeface="Adobe 繁黑體 Std B" panose="020B0700000000000000" pitchFamily="34" charset="-120"/>
                          <a:ea typeface="Adobe 繁黑體 Std B" panose="020B0700000000000000" pitchFamily="34" charset="-120"/>
                        </a:rPr>
                        <a:t>）</a:t>
                      </a:r>
                      <a:endParaRPr lang="zh-TW" altLang="en-US" sz="1600" b="1" dirty="0">
                        <a:latin typeface="Adobe 繁黑體 Std B" panose="020B0700000000000000" pitchFamily="34" charset="-120"/>
                        <a:ea typeface="Adobe 繁黑體 Std B" panose="020B0700000000000000" pitchFamily="34" charset="-120"/>
                      </a:endParaRPr>
                    </a:p>
                  </a:txBody>
                  <a:tcPr marL="81280" marR="81280" marT="40640" marB="40640"/>
                </a:tc>
                <a:extLst>
                  <a:ext uri="{0D108BD9-81ED-4DB2-BD59-A6C34878D82A}">
                    <a16:rowId xmlns:a16="http://schemas.microsoft.com/office/drawing/2014/main" val="10001"/>
                  </a:ext>
                </a:extLst>
              </a:tr>
              <a:tr h="406400">
                <a:tc>
                  <a:txBody>
                    <a:bodyPr/>
                    <a:lstStyle/>
                    <a:p>
                      <a:r>
                        <a:rPr lang="zh-TW" altLang="en-US" sz="1600" b="1" dirty="0">
                          <a:latin typeface="Adobe 繁黑體 Std B" panose="020B0700000000000000" pitchFamily="34" charset="-120"/>
                          <a:ea typeface="Adobe 繁黑體 Std B" panose="020B0700000000000000" pitchFamily="34" charset="-120"/>
                        </a:rPr>
                        <a:t>選修</a:t>
                      </a:r>
                    </a:p>
                  </a:txBody>
                  <a:tcPr marL="81280" marR="81280" marT="40640" marB="40640"/>
                </a:tc>
                <a:tc>
                  <a:txBody>
                    <a:bodyPr/>
                    <a:lstStyle/>
                    <a:p>
                      <a:r>
                        <a:rPr lang="en-US" altLang="zh-TW" sz="1600" b="1" dirty="0">
                          <a:latin typeface="Adobe 繁黑體 Std B" panose="020B0700000000000000" pitchFamily="34" charset="-120"/>
                          <a:ea typeface="Adobe 繁黑體 Std B" panose="020B0700000000000000" pitchFamily="34" charset="-120"/>
                        </a:rPr>
                        <a:t>24</a:t>
                      </a:r>
                      <a:r>
                        <a:rPr lang="zh-TW" altLang="en-US" sz="1600" dirty="0">
                          <a:latin typeface="Adobe 繁黑體 Std B" panose="020B0700000000000000" pitchFamily="34" charset="-120"/>
                          <a:ea typeface="Adobe 繁黑體 Std B" panose="020B0700000000000000" pitchFamily="34" charset="-120"/>
                        </a:rPr>
                        <a:t> （</a:t>
                      </a:r>
                      <a:r>
                        <a:rPr lang="en-US" altLang="zh-TW" sz="1600" dirty="0">
                          <a:latin typeface="Adobe 繁黑體 Std B" panose="020B0700000000000000" pitchFamily="34" charset="-120"/>
                          <a:ea typeface="Adobe 繁黑體 Std B" panose="020B0700000000000000" pitchFamily="34" charset="-120"/>
                        </a:rPr>
                        <a:t>10</a:t>
                      </a:r>
                      <a:r>
                        <a:rPr lang="zh-TW" altLang="en-US" sz="1600" dirty="0">
                          <a:latin typeface="Adobe 繁黑體 Std B" panose="020B0700000000000000" pitchFamily="34" charset="-120"/>
                          <a:ea typeface="Adobe 繁黑體 Std B" panose="020B0700000000000000" pitchFamily="34" charset="-120"/>
                        </a:rPr>
                        <a:t> 學分</a:t>
                      </a:r>
                      <a:r>
                        <a:rPr lang="zh-TW" altLang="en-US" sz="2100" b="1" dirty="0">
                          <a:solidFill>
                            <a:srgbClr val="FF0000"/>
                          </a:solidFill>
                          <a:latin typeface="Adobe 繁黑體 Std B" panose="020B0700000000000000" pitchFamily="34" charset="-120"/>
                          <a:ea typeface="Adobe 繁黑體 Std B" panose="020B0700000000000000" pitchFamily="34" charset="-120"/>
                        </a:rPr>
                        <a:t>須</a:t>
                      </a:r>
                      <a:r>
                        <a:rPr lang="zh-TW" altLang="en-US" sz="1600" dirty="0">
                          <a:latin typeface="Adobe 繁黑體 Std B" panose="020B0700000000000000" pitchFamily="34" charset="-120"/>
                          <a:ea typeface="Adobe 繁黑體 Std B" panose="020B0700000000000000" pitchFamily="34" charset="-120"/>
                        </a:rPr>
                        <a:t>修外系）</a:t>
                      </a:r>
                    </a:p>
                  </a:txBody>
                  <a:tcPr marL="81280" marR="81280" marT="40640" marB="40640"/>
                </a:tc>
                <a:extLst>
                  <a:ext uri="{0D108BD9-81ED-4DB2-BD59-A6C34878D82A}">
                    <a16:rowId xmlns:a16="http://schemas.microsoft.com/office/drawing/2014/main" val="10002"/>
                  </a:ext>
                </a:extLst>
              </a:tr>
              <a:tr h="329636">
                <a:tc>
                  <a:txBody>
                    <a:bodyPr/>
                    <a:lstStyle/>
                    <a:p>
                      <a:r>
                        <a:rPr lang="zh-TW" altLang="en-US" sz="1600" b="1" dirty="0">
                          <a:latin typeface="Adobe 繁黑體 Std B" panose="020B0700000000000000" pitchFamily="34" charset="-120"/>
                          <a:ea typeface="Adobe 繁黑體 Std B" panose="020B0700000000000000" pitchFamily="34" charset="-120"/>
                        </a:rPr>
                        <a:t>小計</a:t>
                      </a:r>
                    </a:p>
                  </a:txBody>
                  <a:tcPr marL="81280" marR="81280" marT="40640" marB="40640"/>
                </a:tc>
                <a:tc>
                  <a:txBody>
                    <a:bodyPr/>
                    <a:lstStyle/>
                    <a:p>
                      <a:r>
                        <a:rPr lang="en-US" altLang="zh-TW" sz="1600" b="1" dirty="0">
                          <a:latin typeface="Adobe 繁黑體 Std B" panose="020B0700000000000000" pitchFamily="34" charset="-120"/>
                          <a:ea typeface="Adobe 繁黑體 Std B" panose="020B0700000000000000" pitchFamily="34" charset="-120"/>
                        </a:rPr>
                        <a:t>139</a:t>
                      </a:r>
                      <a:endParaRPr lang="zh-TW" altLang="en-US" sz="1600" b="1" dirty="0">
                        <a:latin typeface="Adobe 繁黑體 Std B" panose="020B0700000000000000" pitchFamily="34" charset="-120"/>
                        <a:ea typeface="Adobe 繁黑體 Std B" panose="020B0700000000000000" pitchFamily="34" charset="-120"/>
                      </a:endParaRPr>
                    </a:p>
                  </a:txBody>
                  <a:tcPr marL="81280" marR="81280" marT="40640" marB="40640"/>
                </a:tc>
                <a:extLst>
                  <a:ext uri="{0D108BD9-81ED-4DB2-BD59-A6C34878D82A}">
                    <a16:rowId xmlns:a16="http://schemas.microsoft.com/office/drawing/2014/main" val="10003"/>
                  </a:ext>
                </a:extLst>
              </a:tr>
            </a:tbl>
          </a:graphicData>
        </a:graphic>
      </p:graphicFrame>
      <p:sp>
        <p:nvSpPr>
          <p:cNvPr id="12" name="文字方塊 11"/>
          <p:cNvSpPr txBox="1"/>
          <p:nvPr/>
        </p:nvSpPr>
        <p:spPr>
          <a:xfrm>
            <a:off x="531504" y="4693748"/>
            <a:ext cx="3877985" cy="1241430"/>
          </a:xfrm>
          <a:prstGeom prst="rect">
            <a:avLst/>
          </a:prstGeom>
          <a:noFill/>
        </p:spPr>
        <p:txBody>
          <a:bodyPr wrap="none" rtlCol="0">
            <a:spAutoFit/>
          </a:bodyPr>
          <a:lstStyle/>
          <a:p>
            <a:pPr>
              <a:lnSpc>
                <a:spcPct val="150000"/>
              </a:lnSpc>
            </a:pPr>
            <a:r>
              <a:rPr lang="zh-TW" altLang="en-US" sz="1778"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畢業學分：</a:t>
            </a:r>
            <a:r>
              <a:rPr lang="en-US" altLang="zh-TW" sz="1778"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168</a:t>
            </a:r>
            <a:r>
              <a:rPr lang="zh-TW" altLang="en-US" sz="1778"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學分</a:t>
            </a:r>
            <a:endParaRPr lang="en-US" altLang="zh-TW" sz="1778"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endParaRPr>
          </a:p>
          <a:p>
            <a:pPr>
              <a:lnSpc>
                <a:spcPct val="150000"/>
              </a:lnSpc>
            </a:pPr>
            <a:r>
              <a:rPr lang="zh-TW" altLang="en-US" sz="1600"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畢業門檻：英文</a:t>
            </a:r>
            <a:r>
              <a:rPr lang="en-US" altLang="zh-TW" sz="1600"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(B1)</a:t>
            </a:r>
            <a:r>
              <a:rPr lang="zh-TW" altLang="en-US" sz="1600"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、資訊基本能力檢定</a:t>
            </a:r>
            <a:endParaRPr lang="en-US" altLang="zh-TW" sz="1600"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endParaRPr>
          </a:p>
          <a:p>
            <a:pPr>
              <a:lnSpc>
                <a:spcPct val="150000"/>
              </a:lnSpc>
            </a:pPr>
            <a:r>
              <a:rPr lang="zh-TW" altLang="en-US" sz="16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參加藥師考必須資格：</a:t>
            </a:r>
            <a:r>
              <a:rPr lang="en-US" altLang="zh-TW" sz="16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640</a:t>
            </a:r>
            <a:r>
              <a:rPr lang="zh-TW" altLang="en-US" sz="16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小時醫院實習</a:t>
            </a:r>
          </a:p>
        </p:txBody>
      </p:sp>
      <p:sp>
        <p:nvSpPr>
          <p:cNvPr id="2" name="文字方塊 1"/>
          <p:cNvSpPr txBox="1"/>
          <p:nvPr/>
        </p:nvSpPr>
        <p:spPr>
          <a:xfrm>
            <a:off x="4602113" y="4843121"/>
            <a:ext cx="4010383" cy="748795"/>
          </a:xfrm>
          <a:prstGeom prst="rect">
            <a:avLst/>
          </a:prstGeom>
          <a:noFill/>
        </p:spPr>
        <p:txBody>
          <a:bodyPr wrap="square" rtlCol="0">
            <a:spAutoFit/>
          </a:bodyPr>
          <a:lstStyle/>
          <a:p>
            <a:r>
              <a:rPr lang="zh-TW" altLang="en-US" sz="2133" b="1" dirty="0">
                <a:solidFill>
                  <a:srgbClr val="FF0000"/>
                </a:solidFill>
                <a:latin typeface="標楷體" panose="03000509000000000000" pitchFamily="65" charset="-120"/>
                <a:ea typeface="標楷體" panose="03000509000000000000" pitchFamily="65" charset="-120"/>
              </a:rPr>
              <a:t>國考科目：首次修讀不得以暑修作為修讀方式 </a:t>
            </a:r>
          </a:p>
        </p:txBody>
      </p:sp>
      <p:sp>
        <p:nvSpPr>
          <p:cNvPr id="5" name="文字方塊 4">
            <a:extLst>
              <a:ext uri="{FF2B5EF4-FFF2-40B4-BE49-F238E27FC236}">
                <a16:creationId xmlns:a16="http://schemas.microsoft.com/office/drawing/2014/main" id="{8B53AD1C-C9E3-42AE-B327-DD0B786DD629}"/>
              </a:ext>
            </a:extLst>
          </p:cNvPr>
          <p:cNvSpPr txBox="1"/>
          <p:nvPr/>
        </p:nvSpPr>
        <p:spPr>
          <a:xfrm>
            <a:off x="3995936" y="3261725"/>
            <a:ext cx="4830087" cy="1200329"/>
          </a:xfrm>
          <a:prstGeom prst="rect">
            <a:avLst/>
          </a:prstGeom>
          <a:noFill/>
        </p:spPr>
        <p:txBody>
          <a:bodyPr wrap="square" rtlCol="0">
            <a:spAutoFit/>
          </a:bodyPr>
          <a:lstStyle/>
          <a:p>
            <a:r>
              <a:rPr lang="zh-TW" altLang="en-US" b="1" dirty="0">
                <a:latin typeface="Times New Roman" panose="02020603050405020304" pitchFamily="18" charset="0"/>
                <a:ea typeface="標楷體" panose="03000509000000000000" pitchFamily="65" charset="-120"/>
                <a:cs typeface="Times New Roman" panose="02020603050405020304" pitchFamily="18" charset="0"/>
              </a:rPr>
              <a:t>✽學生畢業時須修讀非本系課程至少 </a:t>
            </a:r>
            <a:r>
              <a:rPr lang="en-US" altLang="zh-TW" b="1" dirty="0">
                <a:latin typeface="Times New Roman" panose="02020603050405020304" pitchFamily="18" charset="0"/>
                <a:ea typeface="標楷體" panose="03000509000000000000" pitchFamily="65" charset="-120"/>
                <a:cs typeface="Times New Roman" panose="02020603050405020304" pitchFamily="18" charset="0"/>
              </a:rPr>
              <a:t>10 </a:t>
            </a:r>
            <a:r>
              <a:rPr lang="zh-TW" altLang="en-US" b="1" dirty="0">
                <a:latin typeface="Times New Roman" panose="02020603050405020304" pitchFamily="18" charset="0"/>
                <a:ea typeface="標楷體" panose="03000509000000000000" pitchFamily="65" charset="-120"/>
                <a:cs typeface="Times New Roman" panose="02020603050405020304" pitchFamily="18" charset="0"/>
              </a:rPr>
              <a:t>學分，</a:t>
            </a:r>
            <a:endParaRPr lang="en-US" altLang="zh-TW" b="1" dirty="0">
              <a:latin typeface="Times New Roman" panose="02020603050405020304" pitchFamily="18" charset="0"/>
              <a:ea typeface="標楷體" panose="03000509000000000000" pitchFamily="65" charset="-120"/>
              <a:cs typeface="Times New Roman" panose="02020603050405020304" pitchFamily="18" charset="0"/>
            </a:endParaRPr>
          </a:p>
          <a:p>
            <a:r>
              <a:rPr lang="zh-TW" altLang="en-US" b="1" dirty="0">
                <a:latin typeface="Times New Roman" panose="02020603050405020304" pitchFamily="18" charset="0"/>
                <a:ea typeface="標楷體" panose="03000509000000000000" pitchFamily="65" charset="-120"/>
                <a:cs typeface="Times New Roman" panose="02020603050405020304" pitchFamily="18" charset="0"/>
              </a:rPr>
              <a:t>或完成一個跨領域學分學程</a:t>
            </a:r>
            <a:r>
              <a:rPr lang="en-US" altLang="zh-TW"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微學程</a:t>
            </a:r>
            <a:r>
              <a:rPr lang="en-US" altLang="zh-TW"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不含本系職能微學程</a:t>
            </a:r>
            <a:r>
              <a:rPr lang="en-US" altLang="zh-TW"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b="1" dirty="0">
                <a:latin typeface="Times New Roman" panose="02020603050405020304" pitchFamily="18" charset="0"/>
                <a:ea typeface="標楷體" panose="03000509000000000000" pitchFamily="65" charset="-120"/>
                <a:cs typeface="Times New Roman" panose="02020603050405020304" pitchFamily="18" charset="0"/>
              </a:rPr>
              <a:t>、學分學程、就業學程及產業學院</a:t>
            </a:r>
            <a:r>
              <a:rPr lang="en-US" altLang="zh-TW" b="1"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b="1" dirty="0">
                <a:latin typeface="Times New Roman" panose="02020603050405020304" pitchFamily="18" charset="0"/>
                <a:ea typeface="標楷體" panose="03000509000000000000" pitchFamily="65" charset="-120"/>
                <a:cs typeface="Times New Roman" panose="02020603050405020304" pitchFamily="18" charset="0"/>
              </a:rPr>
              <a:t>。</a:t>
            </a:r>
          </a:p>
        </p:txBody>
      </p:sp>
      <p:sp>
        <p:nvSpPr>
          <p:cNvPr id="13" name="文字方塊 12"/>
          <p:cNvSpPr txBox="1">
            <a:spLocks noChangeArrowheads="1"/>
          </p:cNvSpPr>
          <p:nvPr/>
        </p:nvSpPr>
        <p:spPr bwMode="auto">
          <a:xfrm>
            <a:off x="2627784" y="199733"/>
            <a:ext cx="387798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buChar char="–"/>
              <a:defRPr sz="28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buChar char="•"/>
              <a:defRPr sz="24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9pPr>
          </a:lstStyle>
          <a:p>
            <a:pPr eaLnBrk="1" hangingPunct="1">
              <a:spcBef>
                <a:spcPct val="0"/>
              </a:spcBef>
              <a:buFontTx/>
              <a:buNone/>
            </a:pPr>
            <a:r>
              <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rPr>
              <a:t>藥學系課程</a:t>
            </a:r>
            <a:r>
              <a:rPr lang="en-US" altLang="zh-TW" sz="4800" b="1" dirty="0">
                <a:solidFill>
                  <a:srgbClr val="7030A0"/>
                </a:solidFill>
                <a:latin typeface="Times New Roman" panose="02020603050405020304" pitchFamily="18" charset="0"/>
                <a:ea typeface="標楷體" pitchFamily="65" charset="-120"/>
                <a:cs typeface="Times New Roman" panose="02020603050405020304" pitchFamily="18" charset="0"/>
              </a:rPr>
              <a:t>-4</a:t>
            </a:r>
            <a:endPar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endParaRPr>
          </a:p>
        </p:txBody>
      </p:sp>
      <p:pic>
        <p:nvPicPr>
          <p:cNvPr id="8" name="Picture 2" descr="系徽110-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5802"/>
            <a:ext cx="1072952" cy="10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774622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字版面配置區 7"/>
          <p:cNvSpPr>
            <a:spLocks noGrp="1"/>
          </p:cNvSpPr>
          <p:nvPr>
            <p:ph type="body" idx="1"/>
          </p:nvPr>
        </p:nvSpPr>
        <p:spPr>
          <a:xfrm>
            <a:off x="323527" y="1466829"/>
            <a:ext cx="4752529" cy="1800964"/>
          </a:xfrm>
          <a:ln w="28575">
            <a:solidFill>
              <a:srgbClr val="FF0000"/>
            </a:solidFill>
          </a:ln>
        </p:spPr>
        <p:txBody>
          <a:bodyPr>
            <a:noAutofit/>
          </a:bodyPr>
          <a:lstStyle/>
          <a:p>
            <a:pPr>
              <a:spcBef>
                <a:spcPts val="533"/>
              </a:spcBef>
            </a:pPr>
            <a:r>
              <a:rPr lang="zh-TW" altLang="en-US" dirty="0">
                <a:solidFill>
                  <a:srgbClr val="703DFF"/>
                </a:solidFill>
              </a:rPr>
              <a:t>第一階段：</a:t>
            </a:r>
          </a:p>
          <a:p>
            <a:pPr>
              <a:spcBef>
                <a:spcPts val="533"/>
              </a:spcBef>
            </a:pPr>
            <a:r>
              <a:rPr lang="en-US" altLang="zh-TW" dirty="0">
                <a:solidFill>
                  <a:srgbClr val="703DFF"/>
                </a:solidFill>
              </a:rPr>
              <a:t>1.</a:t>
            </a:r>
            <a:r>
              <a:rPr lang="zh-TW" altLang="en-US" dirty="0">
                <a:solidFill>
                  <a:srgbClr val="703DFF"/>
                </a:solidFill>
              </a:rPr>
              <a:t> 基礎藥學學科及格證明</a:t>
            </a:r>
            <a:r>
              <a:rPr lang="en-US" altLang="zh-TW" dirty="0">
                <a:solidFill>
                  <a:srgbClr val="703DFF"/>
                </a:solidFill>
              </a:rPr>
              <a:t>(</a:t>
            </a:r>
            <a:r>
              <a:rPr lang="zh-TW" altLang="en-US" dirty="0">
                <a:solidFill>
                  <a:srgbClr val="703DFF"/>
                </a:solidFill>
              </a:rPr>
              <a:t>註冊組</a:t>
            </a:r>
            <a:r>
              <a:rPr lang="en-US" altLang="zh-TW" dirty="0">
                <a:solidFill>
                  <a:srgbClr val="703DFF"/>
                </a:solidFill>
              </a:rPr>
              <a:t>)</a:t>
            </a:r>
          </a:p>
          <a:p>
            <a:pPr>
              <a:spcBef>
                <a:spcPts val="533"/>
              </a:spcBef>
            </a:pPr>
            <a:r>
              <a:rPr lang="en-US" altLang="zh-TW" dirty="0">
                <a:solidFill>
                  <a:srgbClr val="703DFF"/>
                </a:solidFill>
              </a:rPr>
              <a:t>2.</a:t>
            </a:r>
            <a:r>
              <a:rPr lang="zh-TW" altLang="en-US" dirty="0">
                <a:solidFill>
                  <a:srgbClr val="703DFF"/>
                </a:solidFill>
              </a:rPr>
              <a:t> 有</a:t>
            </a:r>
            <a:r>
              <a:rPr lang="en-US" altLang="zh-TW" dirty="0">
                <a:solidFill>
                  <a:srgbClr val="703DFF"/>
                </a:solidFill>
              </a:rPr>
              <a:t>4</a:t>
            </a:r>
            <a:r>
              <a:rPr lang="zh-TW" altLang="en-US" dirty="0">
                <a:solidFill>
                  <a:srgbClr val="703DFF"/>
                </a:solidFill>
              </a:rPr>
              <a:t>次機會</a:t>
            </a:r>
            <a:r>
              <a:rPr lang="en-US" altLang="zh-TW" dirty="0">
                <a:solidFill>
                  <a:srgbClr val="703DFF"/>
                </a:solidFill>
              </a:rPr>
              <a:t>(</a:t>
            </a:r>
            <a:r>
              <a:rPr lang="zh-TW" altLang="en-US" dirty="0">
                <a:solidFill>
                  <a:srgbClr val="703DFF"/>
                </a:solidFill>
              </a:rPr>
              <a:t>大三暑假</a:t>
            </a:r>
            <a:r>
              <a:rPr lang="en-US" altLang="zh-TW" dirty="0">
                <a:solidFill>
                  <a:srgbClr val="703DFF"/>
                </a:solidFill>
              </a:rPr>
              <a:t>/</a:t>
            </a:r>
            <a:r>
              <a:rPr lang="zh-TW" altLang="en-US" dirty="0">
                <a:solidFill>
                  <a:srgbClr val="703DFF"/>
                </a:solidFill>
              </a:rPr>
              <a:t>大四寒假</a:t>
            </a:r>
            <a:r>
              <a:rPr lang="en-US" altLang="zh-TW" dirty="0">
                <a:solidFill>
                  <a:srgbClr val="703DFF"/>
                </a:solidFill>
              </a:rPr>
              <a:t>/</a:t>
            </a:r>
          </a:p>
          <a:p>
            <a:pPr>
              <a:spcBef>
                <a:spcPts val="533"/>
              </a:spcBef>
            </a:pPr>
            <a:r>
              <a:rPr lang="zh-TW" altLang="en-US" dirty="0">
                <a:solidFill>
                  <a:srgbClr val="703DFF"/>
                </a:solidFill>
              </a:rPr>
              <a:t>    大四暑假</a:t>
            </a:r>
            <a:r>
              <a:rPr lang="en-US" altLang="zh-TW" dirty="0">
                <a:solidFill>
                  <a:srgbClr val="703DFF"/>
                </a:solidFill>
              </a:rPr>
              <a:t>/</a:t>
            </a:r>
            <a:r>
              <a:rPr lang="zh-TW" altLang="en-US" dirty="0">
                <a:solidFill>
                  <a:srgbClr val="703DFF"/>
                </a:solidFill>
              </a:rPr>
              <a:t>大五寒假</a:t>
            </a:r>
            <a:r>
              <a:rPr lang="en-US" altLang="zh-TW" dirty="0">
                <a:solidFill>
                  <a:srgbClr val="703DFF"/>
                </a:solidFill>
              </a:rPr>
              <a:t>)</a:t>
            </a:r>
            <a:endParaRPr lang="zh-TW" altLang="en-US" dirty="0">
              <a:solidFill>
                <a:srgbClr val="703DFF"/>
              </a:solidFill>
            </a:endParaRPr>
          </a:p>
        </p:txBody>
      </p:sp>
      <p:sp>
        <p:nvSpPr>
          <p:cNvPr id="3" name="內容版面配置區 2"/>
          <p:cNvSpPr>
            <a:spLocks noGrp="1"/>
          </p:cNvSpPr>
          <p:nvPr>
            <p:ph sz="half" idx="2"/>
          </p:nvPr>
        </p:nvSpPr>
        <p:spPr>
          <a:xfrm>
            <a:off x="323528" y="3431737"/>
            <a:ext cx="4752528" cy="1873928"/>
          </a:xfrm>
          <a:ln w="28575">
            <a:solidFill>
              <a:srgbClr val="FF0066"/>
            </a:solidFill>
          </a:ln>
        </p:spPr>
        <p:txBody>
          <a:bodyPr/>
          <a:lstStyle/>
          <a:p>
            <a:pPr marL="0" indent="0">
              <a:buNone/>
            </a:pPr>
            <a:r>
              <a:rPr lang="zh-TW" altLang="en-US" dirty="0"/>
              <a:t>考科</a:t>
            </a:r>
            <a:r>
              <a:rPr lang="en-US" altLang="zh-TW" dirty="0"/>
              <a:t>:</a:t>
            </a:r>
          </a:p>
          <a:p>
            <a:r>
              <a:rPr lang="zh-TW" altLang="en-US" dirty="0">
                <a:solidFill>
                  <a:srgbClr val="FF0000"/>
                </a:solidFill>
              </a:rPr>
              <a:t>藥理學</a:t>
            </a:r>
            <a:r>
              <a:rPr lang="en-US" altLang="zh-TW" dirty="0">
                <a:solidFill>
                  <a:srgbClr val="FF0000"/>
                </a:solidFill>
              </a:rPr>
              <a:t>+</a:t>
            </a:r>
            <a:r>
              <a:rPr lang="zh-TW" altLang="en-US" dirty="0">
                <a:solidFill>
                  <a:srgbClr val="FF0000"/>
                </a:solidFill>
              </a:rPr>
              <a:t>藥物化學</a:t>
            </a:r>
          </a:p>
          <a:p>
            <a:r>
              <a:rPr lang="zh-TW" altLang="en-US" dirty="0">
                <a:solidFill>
                  <a:srgbClr val="00B0F0"/>
                </a:solidFill>
              </a:rPr>
              <a:t>藥物分析</a:t>
            </a:r>
            <a:r>
              <a:rPr lang="en-US" altLang="zh-TW" dirty="0">
                <a:solidFill>
                  <a:srgbClr val="00B0F0"/>
                </a:solidFill>
              </a:rPr>
              <a:t>+</a:t>
            </a:r>
            <a:r>
              <a:rPr lang="zh-TW" altLang="en-US" dirty="0">
                <a:solidFill>
                  <a:srgbClr val="00B0F0"/>
                </a:solidFill>
              </a:rPr>
              <a:t>生藥學</a:t>
            </a:r>
            <a:r>
              <a:rPr lang="en-US" altLang="zh-TW" dirty="0">
                <a:solidFill>
                  <a:srgbClr val="00B0F0"/>
                </a:solidFill>
              </a:rPr>
              <a:t>(</a:t>
            </a:r>
            <a:r>
              <a:rPr lang="zh-TW" altLang="en-US" dirty="0">
                <a:solidFill>
                  <a:srgbClr val="00B0F0"/>
                </a:solidFill>
              </a:rPr>
              <a:t>包括中藥學</a:t>
            </a:r>
            <a:r>
              <a:rPr lang="en-US" altLang="zh-TW" dirty="0">
                <a:solidFill>
                  <a:srgbClr val="00B0F0"/>
                </a:solidFill>
              </a:rPr>
              <a:t>)</a:t>
            </a:r>
          </a:p>
          <a:p>
            <a:r>
              <a:rPr lang="zh-TW" altLang="en-US" dirty="0"/>
              <a:t>藥劑學（包括生物藥劑學）</a:t>
            </a:r>
          </a:p>
        </p:txBody>
      </p:sp>
      <p:sp>
        <p:nvSpPr>
          <p:cNvPr id="9" name="文字版面配置區 8"/>
          <p:cNvSpPr>
            <a:spLocks noGrp="1"/>
          </p:cNvSpPr>
          <p:nvPr>
            <p:ph type="body" sz="quarter" idx="3"/>
          </p:nvPr>
        </p:nvSpPr>
        <p:spPr>
          <a:xfrm>
            <a:off x="5432105" y="1466828"/>
            <a:ext cx="3288677" cy="1776943"/>
          </a:xfrm>
          <a:ln w="28575">
            <a:solidFill>
              <a:srgbClr val="FF0000"/>
            </a:solidFill>
          </a:ln>
        </p:spPr>
        <p:txBody>
          <a:bodyPr>
            <a:noAutofit/>
          </a:bodyPr>
          <a:lstStyle/>
          <a:p>
            <a:pPr>
              <a:spcBef>
                <a:spcPts val="533"/>
              </a:spcBef>
            </a:pPr>
            <a:r>
              <a:rPr lang="zh-TW" altLang="en-US" dirty="0">
                <a:solidFill>
                  <a:srgbClr val="703DFF"/>
                </a:solidFill>
              </a:rPr>
              <a:t>第二階段：</a:t>
            </a:r>
            <a:endParaRPr lang="en-US" altLang="zh-TW" dirty="0">
              <a:solidFill>
                <a:srgbClr val="703DFF"/>
              </a:solidFill>
            </a:endParaRPr>
          </a:p>
          <a:p>
            <a:pPr>
              <a:spcBef>
                <a:spcPts val="533"/>
              </a:spcBef>
            </a:pPr>
            <a:r>
              <a:rPr lang="en-US" altLang="zh-TW" dirty="0">
                <a:solidFill>
                  <a:srgbClr val="703DFF"/>
                </a:solidFill>
              </a:rPr>
              <a:t>1.</a:t>
            </a:r>
            <a:r>
              <a:rPr lang="zh-TW" altLang="en-US" dirty="0">
                <a:solidFill>
                  <a:srgbClr val="703DFF"/>
                </a:solidFill>
              </a:rPr>
              <a:t> 通過第一階段；</a:t>
            </a:r>
            <a:endParaRPr lang="en-US" altLang="zh-TW" dirty="0">
              <a:solidFill>
                <a:srgbClr val="703DFF"/>
              </a:solidFill>
            </a:endParaRPr>
          </a:p>
          <a:p>
            <a:pPr>
              <a:spcBef>
                <a:spcPts val="533"/>
              </a:spcBef>
            </a:pPr>
            <a:r>
              <a:rPr lang="en-US" altLang="zh-TW" dirty="0">
                <a:solidFill>
                  <a:srgbClr val="703DFF"/>
                </a:solidFill>
              </a:rPr>
              <a:t>2.</a:t>
            </a:r>
            <a:r>
              <a:rPr lang="zh-TW" altLang="en-US" dirty="0">
                <a:solidFill>
                  <a:srgbClr val="703DFF"/>
                </a:solidFill>
              </a:rPr>
              <a:t> 醫院實習</a:t>
            </a:r>
            <a:r>
              <a:rPr lang="en-US" altLang="zh-TW" dirty="0">
                <a:solidFill>
                  <a:srgbClr val="703DFF"/>
                </a:solidFill>
              </a:rPr>
              <a:t>640</a:t>
            </a:r>
            <a:r>
              <a:rPr lang="zh-TW" altLang="en-US" dirty="0">
                <a:solidFill>
                  <a:srgbClr val="703DFF"/>
                </a:solidFill>
              </a:rPr>
              <a:t>小時；</a:t>
            </a:r>
            <a:endParaRPr lang="en-US" altLang="zh-TW" dirty="0">
              <a:solidFill>
                <a:srgbClr val="703DFF"/>
              </a:solidFill>
            </a:endParaRPr>
          </a:p>
          <a:p>
            <a:pPr>
              <a:spcBef>
                <a:spcPts val="533"/>
              </a:spcBef>
            </a:pPr>
            <a:r>
              <a:rPr lang="en-US" altLang="zh-TW" dirty="0">
                <a:solidFill>
                  <a:srgbClr val="703DFF"/>
                </a:solidFill>
              </a:rPr>
              <a:t>3.</a:t>
            </a:r>
            <a:r>
              <a:rPr lang="zh-TW" altLang="en-US" dirty="0">
                <a:solidFill>
                  <a:srgbClr val="703DFF"/>
                </a:solidFill>
              </a:rPr>
              <a:t> 畢業後</a:t>
            </a:r>
            <a:r>
              <a:rPr lang="en-US" altLang="zh-TW" dirty="0">
                <a:solidFill>
                  <a:srgbClr val="703DFF"/>
                </a:solidFill>
              </a:rPr>
              <a:t>(</a:t>
            </a:r>
            <a:r>
              <a:rPr lang="zh-TW" altLang="en-US" dirty="0">
                <a:solidFill>
                  <a:srgbClr val="703DFF"/>
                </a:solidFill>
              </a:rPr>
              <a:t>畢業證書</a:t>
            </a:r>
            <a:r>
              <a:rPr lang="en-US" altLang="zh-TW" dirty="0">
                <a:solidFill>
                  <a:srgbClr val="703DFF"/>
                </a:solidFill>
              </a:rPr>
              <a:t>)</a:t>
            </a:r>
            <a:endParaRPr lang="zh-TW" altLang="en-US" dirty="0">
              <a:solidFill>
                <a:srgbClr val="703DFF"/>
              </a:solidFill>
            </a:endParaRPr>
          </a:p>
        </p:txBody>
      </p:sp>
      <p:sp>
        <p:nvSpPr>
          <p:cNvPr id="10" name="內容版面配置區 9"/>
          <p:cNvSpPr>
            <a:spLocks noGrp="1"/>
          </p:cNvSpPr>
          <p:nvPr>
            <p:ph sz="quarter" idx="4"/>
          </p:nvPr>
        </p:nvSpPr>
        <p:spPr>
          <a:xfrm>
            <a:off x="5432104" y="3405283"/>
            <a:ext cx="3288677" cy="1900382"/>
          </a:xfrm>
          <a:ln w="28575">
            <a:solidFill>
              <a:srgbClr val="FF0066"/>
            </a:solidFill>
          </a:ln>
        </p:spPr>
        <p:txBody>
          <a:bodyPr/>
          <a:lstStyle/>
          <a:p>
            <a:pPr marL="0" indent="0">
              <a:buNone/>
            </a:pPr>
            <a:r>
              <a:rPr lang="zh-TW" altLang="en-US" dirty="0"/>
              <a:t>考科</a:t>
            </a:r>
            <a:r>
              <a:rPr lang="en-US" altLang="zh-TW" dirty="0"/>
              <a:t>:</a:t>
            </a:r>
          </a:p>
          <a:p>
            <a:r>
              <a:rPr lang="zh-TW" altLang="en-US" dirty="0">
                <a:solidFill>
                  <a:srgbClr val="7030A0"/>
                </a:solidFill>
              </a:rPr>
              <a:t>調劑學</a:t>
            </a:r>
            <a:r>
              <a:rPr lang="en-US" altLang="zh-TW" dirty="0">
                <a:solidFill>
                  <a:srgbClr val="7030A0"/>
                </a:solidFill>
              </a:rPr>
              <a:t>+</a:t>
            </a:r>
            <a:r>
              <a:rPr lang="zh-TW" altLang="en-US" dirty="0">
                <a:solidFill>
                  <a:srgbClr val="7030A0"/>
                </a:solidFill>
              </a:rPr>
              <a:t>臨床藥學</a:t>
            </a:r>
          </a:p>
          <a:p>
            <a:r>
              <a:rPr lang="zh-TW" altLang="en-US" dirty="0"/>
              <a:t>藥物治療學</a:t>
            </a:r>
            <a:endParaRPr lang="en-US" altLang="zh-TW" dirty="0"/>
          </a:p>
          <a:p>
            <a:r>
              <a:rPr lang="zh-TW" altLang="en-US" dirty="0"/>
              <a:t>藥事行政與法規</a:t>
            </a:r>
          </a:p>
        </p:txBody>
      </p:sp>
      <p:sp>
        <p:nvSpPr>
          <p:cNvPr id="11" name="文字方塊 10"/>
          <p:cNvSpPr txBox="1"/>
          <p:nvPr/>
        </p:nvSpPr>
        <p:spPr>
          <a:xfrm>
            <a:off x="1691680" y="5517232"/>
            <a:ext cx="5828109" cy="1077026"/>
          </a:xfrm>
          <a:prstGeom prst="rect">
            <a:avLst/>
          </a:prstGeom>
          <a:noFill/>
          <a:ln w="28575">
            <a:solidFill>
              <a:srgbClr val="FF0066"/>
            </a:solidFill>
          </a:ln>
        </p:spPr>
        <p:txBody>
          <a:bodyPr wrap="square" rtlCol="0">
            <a:spAutoFit/>
          </a:bodyPr>
          <a:lstStyle/>
          <a:p>
            <a:r>
              <a:rPr lang="zh-TW" altLang="en-US" sz="2133" b="1" dirty="0"/>
              <a:t>國考科目</a:t>
            </a:r>
            <a:r>
              <a:rPr lang="en-US" altLang="zh-TW" sz="2133" b="1" dirty="0"/>
              <a:t>:</a:t>
            </a:r>
            <a:r>
              <a:rPr lang="zh-TW" altLang="en-US" sz="2133" b="1" dirty="0"/>
              <a:t> </a:t>
            </a:r>
            <a:r>
              <a:rPr lang="zh-TW" altLang="en-US" sz="2133" b="1" dirty="0">
                <a:solidFill>
                  <a:srgbClr val="FF0000"/>
                </a:solidFill>
              </a:rPr>
              <a:t>首次修讀</a:t>
            </a:r>
            <a:r>
              <a:rPr lang="zh-TW" altLang="en-US" sz="2133" b="1" dirty="0"/>
              <a:t>不得以暑修作為修讀方式 </a:t>
            </a:r>
            <a:endParaRPr lang="en-US" altLang="zh-TW" sz="2133" b="1" dirty="0"/>
          </a:p>
          <a:p>
            <a:r>
              <a:rPr lang="zh-TW" altLang="en-US" sz="2133" b="1" dirty="0"/>
              <a:t>未修讀下列學科不得參與醫院實習</a:t>
            </a:r>
            <a:r>
              <a:rPr lang="en-US" altLang="zh-TW" sz="2133" b="1" dirty="0"/>
              <a:t>:</a:t>
            </a:r>
            <a:r>
              <a:rPr lang="zh-TW" altLang="en-US" sz="2133" b="1" dirty="0"/>
              <a:t> </a:t>
            </a:r>
            <a:endParaRPr lang="en-US" altLang="zh-TW" sz="2133" b="1" dirty="0"/>
          </a:p>
          <a:p>
            <a:r>
              <a:rPr lang="zh-TW" altLang="en-US" sz="2133" b="1" dirty="0">
                <a:solidFill>
                  <a:srgbClr val="FF0000"/>
                </a:solidFill>
              </a:rPr>
              <a:t>藥理學、調劑學、臨床藥學、藥物治療學</a:t>
            </a:r>
          </a:p>
        </p:txBody>
      </p:sp>
      <p:sp>
        <p:nvSpPr>
          <p:cNvPr id="12" name="四角星形 11"/>
          <p:cNvSpPr/>
          <p:nvPr/>
        </p:nvSpPr>
        <p:spPr>
          <a:xfrm>
            <a:off x="744750" y="5644311"/>
            <a:ext cx="812800" cy="812800"/>
          </a:xfrm>
          <a:prstGeom prst="star4">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600"/>
          </a:p>
        </p:txBody>
      </p:sp>
      <p:sp>
        <p:nvSpPr>
          <p:cNvPr id="13" name="文字方塊 12"/>
          <p:cNvSpPr txBox="1">
            <a:spLocks noChangeArrowheads="1"/>
          </p:cNvSpPr>
          <p:nvPr/>
        </p:nvSpPr>
        <p:spPr bwMode="auto">
          <a:xfrm>
            <a:off x="2974518" y="163334"/>
            <a:ext cx="26468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buChar char="–"/>
              <a:defRPr sz="28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buChar char="•"/>
              <a:defRPr sz="24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9pPr>
          </a:lstStyle>
          <a:p>
            <a:pPr eaLnBrk="1" hangingPunct="1">
              <a:spcBef>
                <a:spcPct val="0"/>
              </a:spcBef>
              <a:buFontTx/>
              <a:buNone/>
            </a:pPr>
            <a:r>
              <a:rPr lang="zh-TW" altLang="en-US" sz="4800" b="1" dirty="0">
                <a:solidFill>
                  <a:srgbClr val="7030A0"/>
                </a:solidFill>
                <a:latin typeface="標楷體" pitchFamily="65" charset="-120"/>
                <a:ea typeface="標楷體" pitchFamily="65" charset="-120"/>
              </a:rPr>
              <a:t>藥師國考</a:t>
            </a:r>
          </a:p>
        </p:txBody>
      </p:sp>
    </p:spTree>
    <p:extLst>
      <p:ext uri="{BB962C8B-B14F-4D97-AF65-F5344CB8AC3E}">
        <p14:creationId xmlns:p14="http://schemas.microsoft.com/office/powerpoint/2010/main" val="1511346835"/>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0953" y="404664"/>
            <a:ext cx="3866991" cy="765175"/>
          </a:xfrm>
        </p:spPr>
        <p:txBody>
          <a:bodyPr>
            <a:normAutofit/>
          </a:bodyPr>
          <a:lstStyle/>
          <a:p>
            <a:pPr algn="l">
              <a:defRPr/>
            </a:pPr>
            <a:r>
              <a:rPr lang="zh-TW" altLang="en-US" sz="4400" dirty="0">
                <a:latin typeface="Adobe 繁黑體 Std B" panose="020B0700000000000000" pitchFamily="34" charset="-120"/>
                <a:ea typeface="Adobe 繁黑體 Std B" panose="020B0700000000000000" pitchFamily="34" charset="-120"/>
              </a:rPr>
              <a:t>   超</a:t>
            </a:r>
            <a:r>
              <a:rPr lang="en-US" altLang="zh-TW" sz="4400" dirty="0">
                <a:latin typeface="Adobe 繁黑體 Std B" panose="020B0700000000000000" pitchFamily="34" charset="-120"/>
                <a:ea typeface="Adobe 繁黑體 Std B" panose="020B0700000000000000" pitchFamily="34" charset="-120"/>
              </a:rPr>
              <a:t>(</a:t>
            </a:r>
            <a:r>
              <a:rPr lang="zh-TW" altLang="en-US" dirty="0">
                <a:latin typeface="Adobe 繁黑體 Std B" panose="020B0700000000000000" pitchFamily="34" charset="-120"/>
                <a:ea typeface="Adobe 繁黑體 Std B" panose="020B0700000000000000" pitchFamily="34" charset="-120"/>
              </a:rPr>
              <a:t>上</a:t>
            </a:r>
            <a:r>
              <a:rPr lang="en-US" altLang="zh-TW" dirty="0">
                <a:latin typeface="Adobe 繁黑體 Std B" panose="020B0700000000000000" pitchFamily="34" charset="-120"/>
                <a:ea typeface="Adobe 繁黑體 Std B" panose="020B0700000000000000" pitchFamily="34" charset="-120"/>
              </a:rPr>
              <a:t>)</a:t>
            </a:r>
            <a:r>
              <a:rPr lang="zh-TW" altLang="en-US" sz="4400" dirty="0">
                <a:latin typeface="Adobe 繁黑體 Std B" panose="020B0700000000000000" pitchFamily="34" charset="-120"/>
                <a:ea typeface="Adobe 繁黑體 Std B" panose="020B0700000000000000" pitchFamily="34" charset="-120"/>
              </a:rPr>
              <a:t>修申請</a:t>
            </a:r>
            <a:endParaRPr lang="zh-TW" altLang="en-US" sz="3600" dirty="0">
              <a:solidFill>
                <a:srgbClr val="0000FF"/>
              </a:solidFill>
              <a:latin typeface="Adobe 繁黑體 Std B" panose="020B0700000000000000" pitchFamily="34" charset="-120"/>
              <a:ea typeface="Adobe 繁黑體 Std B" panose="020B0700000000000000" pitchFamily="34" charset="-120"/>
            </a:endParaRPr>
          </a:p>
        </p:txBody>
      </p:sp>
      <p:sp>
        <p:nvSpPr>
          <p:cNvPr id="4" name="文字方塊 3"/>
          <p:cNvSpPr txBox="1"/>
          <p:nvPr/>
        </p:nvSpPr>
        <p:spPr>
          <a:xfrm>
            <a:off x="611560" y="1412776"/>
            <a:ext cx="7340471" cy="369332"/>
          </a:xfrm>
          <a:prstGeom prst="rect">
            <a:avLst/>
          </a:prstGeom>
          <a:noFill/>
        </p:spPr>
        <p:txBody>
          <a:bodyPr wrap="none" rtlCol="0">
            <a:spAutoFit/>
          </a:bodyPr>
          <a:lstStyle/>
          <a:p>
            <a:r>
              <a:rPr lang="zh-TW" altLang="en-US" dirty="0">
                <a:solidFill>
                  <a:srgbClr val="FF0000"/>
                </a:solidFill>
                <a:latin typeface="Adobe 繁黑體 Std B" panose="020B0700000000000000" pitchFamily="34" charset="-120"/>
                <a:ea typeface="Adobe 繁黑體 Std B" panose="020B0700000000000000" pitchFamily="34" charset="-120"/>
              </a:rPr>
              <a:t>申請超修、上修資格：需符合</a:t>
            </a:r>
            <a:r>
              <a:rPr lang="en-US" altLang="zh-TW" dirty="0">
                <a:solidFill>
                  <a:srgbClr val="FF0000"/>
                </a:solidFill>
                <a:latin typeface="Adobe 繁黑體 Std B" panose="020B0700000000000000" pitchFamily="34" charset="-120"/>
                <a:ea typeface="Adobe 繁黑體 Std B" panose="020B0700000000000000" pitchFamily="34" charset="-120"/>
              </a:rPr>
              <a:t>『</a:t>
            </a:r>
            <a:r>
              <a:rPr lang="zh-TW" altLang="en-US" dirty="0">
                <a:solidFill>
                  <a:srgbClr val="FF0000"/>
                </a:solidFill>
                <a:latin typeface="Adobe 繁黑體 Std B" panose="020B0700000000000000" pitchFamily="34" charset="-120"/>
                <a:ea typeface="Adobe 繁黑體 Std B" panose="020B0700000000000000" pitchFamily="34" charset="-120"/>
              </a:rPr>
              <a:t>嘉南藥理大學學生選課辦法</a:t>
            </a:r>
            <a:r>
              <a:rPr lang="en-US" altLang="zh-TW" dirty="0">
                <a:solidFill>
                  <a:srgbClr val="FF0000"/>
                </a:solidFill>
                <a:latin typeface="Adobe 繁黑體 Std B" panose="020B0700000000000000" pitchFamily="34" charset="-120"/>
                <a:ea typeface="Adobe 繁黑體 Std B" panose="020B0700000000000000" pitchFamily="34" charset="-120"/>
              </a:rPr>
              <a:t>』</a:t>
            </a:r>
            <a:r>
              <a:rPr lang="zh-TW" altLang="en-US" dirty="0">
                <a:solidFill>
                  <a:srgbClr val="FF0000"/>
                </a:solidFill>
                <a:latin typeface="Adobe 繁黑體 Std B" panose="020B0700000000000000" pitchFamily="34" charset="-120"/>
                <a:ea typeface="Adobe 繁黑體 Std B" panose="020B0700000000000000" pitchFamily="34" charset="-120"/>
              </a:rPr>
              <a:t>所列資格</a:t>
            </a:r>
          </a:p>
        </p:txBody>
      </p:sp>
      <p:graphicFrame>
        <p:nvGraphicFramePr>
          <p:cNvPr id="5" name="表格 4"/>
          <p:cNvGraphicFramePr>
            <a:graphicFrameLocks noGrp="1"/>
          </p:cNvGraphicFramePr>
          <p:nvPr>
            <p:extLst>
              <p:ext uri="{D42A27DB-BD31-4B8C-83A1-F6EECF244321}">
                <p14:modId xmlns:p14="http://schemas.microsoft.com/office/powerpoint/2010/main" val="1440792311"/>
              </p:ext>
            </p:extLst>
          </p:nvPr>
        </p:nvGraphicFramePr>
        <p:xfrm>
          <a:off x="204401" y="1782108"/>
          <a:ext cx="8763535" cy="2703651"/>
        </p:xfrm>
        <a:graphic>
          <a:graphicData uri="http://schemas.openxmlformats.org/drawingml/2006/table">
            <a:tbl>
              <a:tblPr firstRow="1" bandRow="1">
                <a:tableStyleId>{5C22544A-7EE6-4342-B048-85BDC9FD1C3A}</a:tableStyleId>
              </a:tblPr>
              <a:tblGrid>
                <a:gridCol w="1503077">
                  <a:extLst>
                    <a:ext uri="{9D8B030D-6E8A-4147-A177-3AD203B41FA5}">
                      <a16:colId xmlns:a16="http://schemas.microsoft.com/office/drawing/2014/main" val="368261247"/>
                    </a:ext>
                  </a:extLst>
                </a:gridCol>
                <a:gridCol w="4133343">
                  <a:extLst>
                    <a:ext uri="{9D8B030D-6E8A-4147-A177-3AD203B41FA5}">
                      <a16:colId xmlns:a16="http://schemas.microsoft.com/office/drawing/2014/main" val="2873328519"/>
                    </a:ext>
                  </a:extLst>
                </a:gridCol>
                <a:gridCol w="1683507">
                  <a:extLst>
                    <a:ext uri="{9D8B030D-6E8A-4147-A177-3AD203B41FA5}">
                      <a16:colId xmlns:a16="http://schemas.microsoft.com/office/drawing/2014/main" val="426019902"/>
                    </a:ext>
                  </a:extLst>
                </a:gridCol>
                <a:gridCol w="1443608">
                  <a:extLst>
                    <a:ext uri="{9D8B030D-6E8A-4147-A177-3AD203B41FA5}">
                      <a16:colId xmlns:a16="http://schemas.microsoft.com/office/drawing/2014/main" val="457378081"/>
                    </a:ext>
                  </a:extLst>
                </a:gridCol>
              </a:tblGrid>
              <a:tr h="509091">
                <a:tc>
                  <a:txBody>
                    <a:bodyPr/>
                    <a:lstStyle/>
                    <a:p>
                      <a:pPr algn="ctr"/>
                      <a:r>
                        <a:rPr lang="zh-TW" altLang="en-US" sz="1100" dirty="0">
                          <a:latin typeface="Adobe 繁黑體 Std B" panose="020B0700000000000000" pitchFamily="34" charset="-120"/>
                          <a:ea typeface="Adobe 繁黑體 Std B" panose="020B0700000000000000" pitchFamily="34" charset="-120"/>
                        </a:rPr>
                        <a:t>身分</a:t>
                      </a:r>
                    </a:p>
                  </a:txBody>
                  <a:tcPr anchor="ctr"/>
                </a:tc>
                <a:tc>
                  <a:txBody>
                    <a:bodyPr/>
                    <a:lstStyle/>
                    <a:p>
                      <a:pPr algn="ctr"/>
                      <a:r>
                        <a:rPr lang="zh-TW" altLang="en-US" sz="1100" dirty="0">
                          <a:latin typeface="Adobe 繁黑體 Std B" panose="020B0700000000000000" pitchFamily="34" charset="-120"/>
                          <a:ea typeface="Adobe 繁黑體 Std B" panose="020B0700000000000000" pitchFamily="34" charset="-120"/>
                        </a:rPr>
                        <a:t>超（上）修規定</a:t>
                      </a:r>
                    </a:p>
                  </a:txBody>
                  <a:tcPr anchor="ctr"/>
                </a:tc>
                <a:tc>
                  <a:txBody>
                    <a:bodyPr/>
                    <a:lstStyle/>
                    <a:p>
                      <a:pPr algn="ctr"/>
                      <a:r>
                        <a:rPr lang="zh-TW" altLang="en-US" sz="1100" dirty="0">
                          <a:latin typeface="Adobe 繁黑體 Std B" panose="020B0700000000000000" pitchFamily="34" charset="-120"/>
                          <a:ea typeface="Adobe 繁黑體 Std B" panose="020B0700000000000000" pitchFamily="34" charset="-120"/>
                        </a:rPr>
                        <a:t>超（上）修學分（門）</a:t>
                      </a:r>
                    </a:p>
                  </a:txBody>
                  <a:tcPr anchor="ctr"/>
                </a:tc>
                <a:tc>
                  <a:txBody>
                    <a:bodyPr/>
                    <a:lstStyle/>
                    <a:p>
                      <a:pPr algn="ctr"/>
                      <a:r>
                        <a:rPr lang="zh-TW" altLang="en-US" sz="1100" dirty="0">
                          <a:latin typeface="Adobe 繁黑體 Std B" panose="020B0700000000000000" pitchFamily="34" charset="-120"/>
                          <a:ea typeface="Adobe 繁黑體 Std B" panose="020B0700000000000000" pitchFamily="34" charset="-120"/>
                        </a:rPr>
                        <a:t>超（上）修學分申請書</a:t>
                      </a:r>
                    </a:p>
                  </a:txBody>
                  <a:tcPr anchor="ctr"/>
                </a:tc>
                <a:extLst>
                  <a:ext uri="{0D108BD9-81ED-4DB2-BD59-A6C34878D82A}">
                    <a16:rowId xmlns:a16="http://schemas.microsoft.com/office/drawing/2014/main" val="228342754"/>
                  </a:ext>
                </a:extLst>
              </a:tr>
              <a:tr h="927809">
                <a:tc>
                  <a:txBody>
                    <a:bodyPr/>
                    <a:lstStyle/>
                    <a:p>
                      <a:pPr algn="ctr"/>
                      <a:r>
                        <a:rPr lang="zh-TW" altLang="en-US" sz="1400" dirty="0">
                          <a:latin typeface="Adobe 繁黑體 Std B" panose="020B0700000000000000" pitchFamily="34" charset="-120"/>
                          <a:ea typeface="Adobe 繁黑體 Std B" panose="020B0700000000000000" pitchFamily="34" charset="-120"/>
                        </a:rPr>
                        <a:t>成績優異</a:t>
                      </a:r>
                    </a:p>
                  </a:txBody>
                  <a:tcPr anchor="ctr"/>
                </a:tc>
                <a:tc>
                  <a:txBody>
                    <a:bodyPr/>
                    <a:lstStyle/>
                    <a:p>
                      <a:pPr algn="l"/>
                      <a:r>
                        <a:rPr lang="zh-TW" altLang="en-US" sz="1400" dirty="0">
                          <a:latin typeface="Adobe 繁黑體 Std B" panose="020B0700000000000000" pitchFamily="34" charset="-120"/>
                          <a:ea typeface="Adobe 繁黑體 Std B" panose="020B0700000000000000" pitchFamily="34" charset="-120"/>
                        </a:rPr>
                        <a:t>學生前學期操行成績、學業平均成績各在</a:t>
                      </a:r>
                      <a:r>
                        <a:rPr lang="zh-TW" altLang="en-US" sz="1400" dirty="0">
                          <a:solidFill>
                            <a:srgbClr val="FF0000"/>
                          </a:solidFill>
                          <a:latin typeface="Adobe 繁黑體 Std B" panose="020B0700000000000000" pitchFamily="34" charset="-120"/>
                          <a:ea typeface="Adobe 繁黑體 Std B" panose="020B0700000000000000" pitchFamily="34" charset="-120"/>
                        </a:rPr>
                        <a:t>八十分</a:t>
                      </a:r>
                      <a:r>
                        <a:rPr lang="zh-TW" altLang="en-US" sz="1400" dirty="0">
                          <a:latin typeface="Adobe 繁黑體 Std B" panose="020B0700000000000000" pitchFamily="34" charset="-120"/>
                          <a:ea typeface="Adobe 繁黑體 Std B" panose="020B0700000000000000" pitchFamily="34" charset="-120"/>
                        </a:rPr>
                        <a:t>以上，</a:t>
                      </a:r>
                      <a:r>
                        <a:rPr lang="zh-TW" altLang="en-US" sz="1400" dirty="0">
                          <a:solidFill>
                            <a:srgbClr val="FF0000"/>
                          </a:solidFill>
                          <a:latin typeface="Adobe 繁黑體 Std B" panose="020B0700000000000000" pitchFamily="34" charset="-120"/>
                          <a:ea typeface="Adobe 繁黑體 Std B" panose="020B0700000000000000" pitchFamily="34" charset="-120"/>
                        </a:rPr>
                        <a:t>且名次在該系</a:t>
                      </a:r>
                      <a:r>
                        <a:rPr lang="en-US" altLang="zh-TW" sz="1400" dirty="0">
                          <a:solidFill>
                            <a:srgbClr val="FF0000"/>
                          </a:solidFill>
                          <a:latin typeface="Adobe 繁黑體 Std B" panose="020B0700000000000000" pitchFamily="34" charset="-120"/>
                          <a:ea typeface="Adobe 繁黑體 Std B" panose="020B0700000000000000" pitchFamily="34" charset="-120"/>
                        </a:rPr>
                        <a:t>(</a:t>
                      </a:r>
                      <a:r>
                        <a:rPr lang="zh-TW" altLang="en-US" sz="1400" dirty="0">
                          <a:solidFill>
                            <a:srgbClr val="FF0000"/>
                          </a:solidFill>
                          <a:latin typeface="Adobe 繁黑體 Std B" panose="020B0700000000000000" pitchFamily="34" charset="-120"/>
                          <a:ea typeface="Adobe 繁黑體 Std B" panose="020B0700000000000000" pitchFamily="34" charset="-120"/>
                        </a:rPr>
                        <a:t>學位學程</a:t>
                      </a:r>
                      <a:r>
                        <a:rPr lang="en-US" altLang="zh-TW" sz="1400" dirty="0">
                          <a:solidFill>
                            <a:srgbClr val="FF0000"/>
                          </a:solidFill>
                          <a:latin typeface="Adobe 繁黑體 Std B" panose="020B0700000000000000" pitchFamily="34" charset="-120"/>
                          <a:ea typeface="Adobe 繁黑體 Std B" panose="020B0700000000000000" pitchFamily="34" charset="-120"/>
                        </a:rPr>
                        <a:t>)</a:t>
                      </a:r>
                      <a:r>
                        <a:rPr lang="zh-TW" altLang="en-US" sz="1400" dirty="0">
                          <a:solidFill>
                            <a:srgbClr val="FF0000"/>
                          </a:solidFill>
                          <a:latin typeface="Adobe 繁黑體 Std B" panose="020B0700000000000000" pitchFamily="34" charset="-120"/>
                          <a:ea typeface="Adobe 繁黑體 Std B" panose="020B0700000000000000" pitchFamily="34" charset="-120"/>
                        </a:rPr>
                        <a:t>該 班級人數前百分之五</a:t>
                      </a:r>
                      <a:r>
                        <a:rPr lang="en-US" altLang="zh-TW" sz="1400" dirty="0">
                          <a:latin typeface="Adobe 繁黑體 Std B" panose="020B0700000000000000" pitchFamily="34" charset="-120"/>
                          <a:ea typeface="Adobe 繁黑體 Std B" panose="020B0700000000000000" pitchFamily="34" charset="-120"/>
                        </a:rPr>
                        <a:t>(</a:t>
                      </a:r>
                      <a:r>
                        <a:rPr lang="zh-TW" altLang="en-US" sz="1400" dirty="0">
                          <a:latin typeface="Adobe 繁黑體 Std B" panose="020B0700000000000000" pitchFamily="34" charset="-120"/>
                          <a:ea typeface="Adobe 繁黑體 Std B" panose="020B0700000000000000" pitchFamily="34" charset="-120"/>
                        </a:rPr>
                        <a:t>名次如有小數依四捨五入取整數計算</a:t>
                      </a:r>
                      <a:r>
                        <a:rPr lang="en-US" altLang="zh-TW" sz="1400" dirty="0">
                          <a:latin typeface="Adobe 繁黑體 Std B" panose="020B0700000000000000" pitchFamily="34" charset="-120"/>
                          <a:ea typeface="Adobe 繁黑體 Std B" panose="020B0700000000000000" pitchFamily="34" charset="-120"/>
                        </a:rPr>
                        <a:t>)</a:t>
                      </a:r>
                      <a:r>
                        <a:rPr lang="zh-TW" altLang="en-US" sz="1400" dirty="0">
                          <a:solidFill>
                            <a:srgbClr val="FF0000"/>
                          </a:solidFill>
                          <a:latin typeface="Adobe 繁黑體 Std B" panose="020B0700000000000000" pitchFamily="34" charset="-120"/>
                          <a:ea typeface="Adobe 繁黑體 Std B" panose="020B0700000000000000" pitchFamily="34" charset="-120"/>
                        </a:rPr>
                        <a:t>或前 </a:t>
                      </a:r>
                      <a:r>
                        <a:rPr lang="en-US" altLang="zh-TW" sz="1400" dirty="0">
                          <a:solidFill>
                            <a:srgbClr val="FF0000"/>
                          </a:solidFill>
                          <a:latin typeface="Adobe 繁黑體 Std B" panose="020B0700000000000000" pitchFamily="34" charset="-120"/>
                          <a:ea typeface="Adobe 繁黑體 Std B" panose="020B0700000000000000" pitchFamily="34" charset="-120"/>
                        </a:rPr>
                        <a:t>2 </a:t>
                      </a:r>
                      <a:r>
                        <a:rPr lang="zh-TW" altLang="en-US" sz="1400" dirty="0">
                          <a:solidFill>
                            <a:srgbClr val="FF0000"/>
                          </a:solidFill>
                          <a:latin typeface="Adobe 繁黑體 Std B" panose="020B0700000000000000" pitchFamily="34" charset="-120"/>
                          <a:ea typeface="Adobe 繁黑體 Std B" panose="020B0700000000000000" pitchFamily="34" charset="-120"/>
                        </a:rPr>
                        <a:t>名以內</a:t>
                      </a:r>
                    </a:p>
                  </a:txBody>
                  <a:tcPr anchor="ctr"/>
                </a:tc>
                <a:tc>
                  <a:txBody>
                    <a:bodyPr/>
                    <a:lstStyle/>
                    <a:p>
                      <a:pPr algn="ctr"/>
                      <a:r>
                        <a:rPr lang="zh-TW" altLang="en-US" sz="1400" dirty="0">
                          <a:latin typeface="Adobe 繁黑體 Std B" panose="020B0700000000000000" pitchFamily="34" charset="-120"/>
                          <a:ea typeface="Adobe 繁黑體 Std B" panose="020B0700000000000000" pitchFamily="34" charset="-120"/>
                        </a:rPr>
                        <a:t>超（上）修二門課程為原則</a:t>
                      </a:r>
                    </a:p>
                  </a:txBody>
                  <a:tcPr anchor="ctr"/>
                </a:tc>
                <a:tc>
                  <a:txBody>
                    <a:bodyPr/>
                    <a:lstStyle/>
                    <a:p>
                      <a:pPr algn="ctr"/>
                      <a:r>
                        <a:rPr lang="zh-TW" altLang="en-US" sz="1400" dirty="0">
                          <a:latin typeface="Adobe 繁黑體 Std B" panose="020B0700000000000000" pitchFamily="34" charset="-120"/>
                          <a:ea typeface="Adobe 繁黑體 Std B" panose="020B0700000000000000" pitchFamily="34" charset="-120"/>
                        </a:rPr>
                        <a:t>要填申請書</a:t>
                      </a:r>
                    </a:p>
                  </a:txBody>
                  <a:tcPr anchor="ctr"/>
                </a:tc>
                <a:extLst>
                  <a:ext uri="{0D108BD9-81ED-4DB2-BD59-A6C34878D82A}">
                    <a16:rowId xmlns:a16="http://schemas.microsoft.com/office/drawing/2014/main" val="746286409"/>
                  </a:ext>
                </a:extLst>
              </a:tr>
              <a:tr h="718304">
                <a:tc>
                  <a:txBody>
                    <a:bodyPr/>
                    <a:lstStyle/>
                    <a:p>
                      <a:pPr algn="ctr"/>
                      <a:r>
                        <a:rPr lang="zh-TW" altLang="en-US" sz="1400" dirty="0">
                          <a:latin typeface="Adobe 繁黑體 Std B" panose="020B0700000000000000" pitchFamily="34" charset="-120"/>
                          <a:ea typeface="Adobe 繁黑體 Std B" panose="020B0700000000000000" pitchFamily="34" charset="-120"/>
                        </a:rPr>
                        <a:t>修讀學分學程、輔系 及雙主修課程者</a:t>
                      </a:r>
                    </a:p>
                  </a:txBody>
                  <a:tcPr anchor="ctr"/>
                </a:tc>
                <a:tc>
                  <a:txBody>
                    <a:bodyPr/>
                    <a:lstStyle/>
                    <a:p>
                      <a:pPr algn="l"/>
                      <a:r>
                        <a:rPr lang="zh-TW" altLang="en-US" sz="1400" dirty="0">
                          <a:latin typeface="Adobe 繁黑體 Std B" panose="020B0700000000000000" pitchFamily="34" charset="-120"/>
                          <a:ea typeface="Adobe 繁黑體 Std B" panose="020B0700000000000000" pitchFamily="34" charset="-120"/>
                        </a:rPr>
                        <a:t>凡修讀學分學程、輔系及雙主修課程者</a:t>
                      </a:r>
                    </a:p>
                  </a:txBody>
                  <a:tcPr anchor="ctr"/>
                </a:tc>
                <a:tc>
                  <a:txBody>
                    <a:bodyPr/>
                    <a:lstStyle/>
                    <a:p>
                      <a:pPr algn="ctr"/>
                      <a:r>
                        <a:rPr lang="zh-TW" altLang="en-US" sz="1400" dirty="0">
                          <a:latin typeface="Adobe 繁黑體 Std B" panose="020B0700000000000000" pitchFamily="34" charset="-120"/>
                          <a:ea typeface="Adobe 繁黑體 Std B" panose="020B0700000000000000" pitchFamily="34" charset="-120"/>
                        </a:rPr>
                        <a:t>超修二門外系</a:t>
                      </a:r>
                      <a:r>
                        <a:rPr lang="en-US" altLang="zh-TW" sz="1400" dirty="0">
                          <a:latin typeface="Adobe 繁黑體 Std B" panose="020B0700000000000000" pitchFamily="34" charset="-120"/>
                          <a:ea typeface="Adobe 繁黑體 Std B" panose="020B0700000000000000" pitchFamily="34" charset="-120"/>
                        </a:rPr>
                        <a:t>(</a:t>
                      </a:r>
                      <a:r>
                        <a:rPr lang="zh-TW" altLang="en-US" sz="1400" dirty="0">
                          <a:latin typeface="Adobe 繁黑體 Std B" panose="020B0700000000000000" pitchFamily="34" charset="-120"/>
                          <a:ea typeface="Adobe 繁黑體 Std B" panose="020B0700000000000000" pitchFamily="34" charset="-120"/>
                        </a:rPr>
                        <a:t>學位學程</a:t>
                      </a:r>
                      <a:r>
                        <a:rPr lang="en-US" altLang="zh-TW" sz="1400" dirty="0">
                          <a:latin typeface="Adobe 繁黑體 Std B" panose="020B0700000000000000" pitchFamily="34" charset="-120"/>
                          <a:ea typeface="Adobe 繁黑體 Std B" panose="020B0700000000000000" pitchFamily="34" charset="-120"/>
                        </a:rPr>
                        <a:t>)</a:t>
                      </a:r>
                      <a:r>
                        <a:rPr lang="zh-TW" altLang="en-US" sz="1400" dirty="0">
                          <a:latin typeface="Adobe 繁黑體 Std B" panose="020B0700000000000000" pitchFamily="34" charset="-120"/>
                          <a:ea typeface="Adobe 繁黑體 Std B" panose="020B0700000000000000" pitchFamily="34" charset="-120"/>
                        </a:rPr>
                        <a:t>課程為原則</a:t>
                      </a:r>
                    </a:p>
                  </a:txBody>
                  <a:tcPr anchor="ctr"/>
                </a:tc>
                <a:tc>
                  <a:txBody>
                    <a:bodyPr/>
                    <a:lstStyle/>
                    <a:p>
                      <a:pPr algn="ctr"/>
                      <a:r>
                        <a:rPr lang="zh-TW" altLang="en-US" sz="1400" dirty="0">
                          <a:latin typeface="Adobe 繁黑體 Std B" panose="020B0700000000000000" pitchFamily="34" charset="-120"/>
                          <a:ea typeface="Adobe 繁黑體 Std B" panose="020B0700000000000000" pitchFamily="34" charset="-120"/>
                        </a:rPr>
                        <a:t>要填申請書</a:t>
                      </a:r>
                    </a:p>
                  </a:txBody>
                  <a:tcPr anchor="ctr"/>
                </a:tc>
                <a:extLst>
                  <a:ext uri="{0D108BD9-81ED-4DB2-BD59-A6C34878D82A}">
                    <a16:rowId xmlns:a16="http://schemas.microsoft.com/office/drawing/2014/main" val="1280001193"/>
                  </a:ext>
                </a:extLst>
              </a:tr>
              <a:tr h="509091">
                <a:tc>
                  <a:txBody>
                    <a:bodyPr/>
                    <a:lstStyle/>
                    <a:p>
                      <a:pPr algn="ctr"/>
                      <a:r>
                        <a:rPr lang="zh-TW" altLang="en-US" sz="1400" dirty="0">
                          <a:latin typeface="Adobe 繁黑體 Std B" panose="020B0700000000000000" pitchFamily="34" charset="-120"/>
                          <a:ea typeface="Adobe 繁黑體 Std B" panose="020B0700000000000000" pitchFamily="34" charset="-120"/>
                        </a:rPr>
                        <a:t>應屆畢業</a:t>
                      </a:r>
                      <a:r>
                        <a:rPr lang="en-US" altLang="zh-TW" sz="1400" dirty="0">
                          <a:latin typeface="Adobe 繁黑體 Std B" panose="020B0700000000000000" pitchFamily="34" charset="-120"/>
                          <a:ea typeface="Adobe 繁黑體 Std B" panose="020B0700000000000000" pitchFamily="34" charset="-120"/>
                        </a:rPr>
                        <a:t>(</a:t>
                      </a:r>
                      <a:r>
                        <a:rPr lang="zh-TW" altLang="en-US" sz="1400" dirty="0">
                          <a:latin typeface="Adobe 繁黑體 Std B" panose="020B0700000000000000" pitchFamily="34" charset="-120"/>
                          <a:ea typeface="Adobe 繁黑體 Std B" panose="020B0700000000000000" pitchFamily="34" charset="-120"/>
                        </a:rPr>
                        <a:t>五年級</a:t>
                      </a:r>
                      <a:r>
                        <a:rPr lang="en-US" altLang="zh-TW" sz="1400" dirty="0">
                          <a:latin typeface="Adobe 繁黑體 Std B" panose="020B0700000000000000" pitchFamily="34" charset="-120"/>
                          <a:ea typeface="Adobe 繁黑體 Std B" panose="020B0700000000000000" pitchFamily="34" charset="-120"/>
                        </a:rPr>
                        <a:t>)</a:t>
                      </a:r>
                      <a:endParaRPr lang="zh-TW" altLang="en-US" sz="1400" dirty="0">
                        <a:latin typeface="Adobe 繁黑體 Std B" panose="020B0700000000000000" pitchFamily="34" charset="-120"/>
                        <a:ea typeface="Adobe 繁黑體 Std B" panose="020B0700000000000000" pitchFamily="34" charset="-120"/>
                      </a:endParaRPr>
                    </a:p>
                  </a:txBody>
                  <a:tcPr anchor="ctr"/>
                </a:tc>
                <a:tc>
                  <a:txBody>
                    <a:bodyPr/>
                    <a:lstStyle/>
                    <a:p>
                      <a:pPr algn="l"/>
                      <a:r>
                        <a:rPr lang="zh-TW" altLang="en-US" sz="1400" dirty="0">
                          <a:latin typeface="Adobe 繁黑體 Std B" panose="020B0700000000000000" pitchFamily="34" charset="-120"/>
                          <a:ea typeface="Adobe 繁黑體 Std B" panose="020B0700000000000000" pitchFamily="34" charset="-120"/>
                        </a:rPr>
                        <a:t>學生於應屆畢業時得經系所</a:t>
                      </a:r>
                      <a:r>
                        <a:rPr lang="en-US" altLang="zh-TW" sz="1400" dirty="0">
                          <a:latin typeface="Adobe 繁黑體 Std B" panose="020B0700000000000000" pitchFamily="34" charset="-120"/>
                          <a:ea typeface="Adobe 繁黑體 Std B" panose="020B0700000000000000" pitchFamily="34" charset="-120"/>
                        </a:rPr>
                        <a:t>(</a:t>
                      </a:r>
                      <a:r>
                        <a:rPr lang="zh-TW" altLang="en-US" sz="1400" dirty="0">
                          <a:latin typeface="Adobe 繁黑體 Std B" panose="020B0700000000000000" pitchFamily="34" charset="-120"/>
                          <a:ea typeface="Adobe 繁黑體 Std B" panose="020B0700000000000000" pitchFamily="34" charset="-120"/>
                        </a:rPr>
                        <a:t>學位學程</a:t>
                      </a:r>
                      <a:r>
                        <a:rPr lang="en-US" altLang="zh-TW" sz="1400" dirty="0">
                          <a:latin typeface="Adobe 繁黑體 Std B" panose="020B0700000000000000" pitchFamily="34" charset="-120"/>
                          <a:ea typeface="Adobe 繁黑體 Std B" panose="020B0700000000000000" pitchFamily="34" charset="-120"/>
                        </a:rPr>
                        <a:t>)</a:t>
                      </a:r>
                      <a:r>
                        <a:rPr lang="zh-TW" altLang="en-US" sz="1400" dirty="0">
                          <a:latin typeface="Adobe 繁黑體 Std B" panose="020B0700000000000000" pitchFamily="34" charset="-120"/>
                          <a:ea typeface="Adobe 繁黑體 Std B" panose="020B0700000000000000" pitchFamily="34" charset="-120"/>
                        </a:rPr>
                        <a:t>主任核可</a:t>
                      </a:r>
                    </a:p>
                  </a:txBody>
                  <a:tcPr anchor="ctr"/>
                </a:tc>
                <a:tc>
                  <a:txBody>
                    <a:bodyPr/>
                    <a:lstStyle/>
                    <a:p>
                      <a:pPr algn="ctr"/>
                      <a:r>
                        <a:rPr lang="zh-TW" altLang="en-US" sz="1400" dirty="0">
                          <a:latin typeface="Adobe 繁黑體 Std B" panose="020B0700000000000000" pitchFamily="34" charset="-120"/>
                          <a:ea typeface="Adobe 繁黑體 Std B" panose="020B0700000000000000" pitchFamily="34" charset="-120"/>
                        </a:rPr>
                        <a:t>超修二門課為原則</a:t>
                      </a:r>
                    </a:p>
                  </a:txBody>
                  <a:tcPr anchor="ctr"/>
                </a:tc>
                <a:tc>
                  <a:txBody>
                    <a:bodyPr/>
                    <a:lstStyle/>
                    <a:p>
                      <a:pPr algn="ctr"/>
                      <a:r>
                        <a:rPr lang="zh-TW" altLang="en-US" sz="1400" dirty="0">
                          <a:latin typeface="Adobe 繁黑體 Std B" panose="020B0700000000000000" pitchFamily="34" charset="-120"/>
                          <a:ea typeface="Adobe 繁黑體 Std B" panose="020B0700000000000000" pitchFamily="34" charset="-120"/>
                        </a:rPr>
                        <a:t>不用填申請書，由系上審核選課</a:t>
                      </a:r>
                    </a:p>
                  </a:txBody>
                  <a:tcPr anchor="ctr"/>
                </a:tc>
                <a:extLst>
                  <a:ext uri="{0D108BD9-81ED-4DB2-BD59-A6C34878D82A}">
                    <a16:rowId xmlns:a16="http://schemas.microsoft.com/office/drawing/2014/main" val="3066989317"/>
                  </a:ext>
                </a:extLst>
              </a:tr>
            </a:tbl>
          </a:graphicData>
        </a:graphic>
      </p:graphicFrame>
      <p:graphicFrame>
        <p:nvGraphicFramePr>
          <p:cNvPr id="9" name="表格 8"/>
          <p:cNvGraphicFramePr>
            <a:graphicFrameLocks noGrp="1"/>
          </p:cNvGraphicFramePr>
          <p:nvPr>
            <p:extLst>
              <p:ext uri="{D42A27DB-BD31-4B8C-83A1-F6EECF244321}">
                <p14:modId xmlns:p14="http://schemas.microsoft.com/office/powerpoint/2010/main" val="1746129710"/>
              </p:ext>
            </p:extLst>
          </p:nvPr>
        </p:nvGraphicFramePr>
        <p:xfrm>
          <a:off x="3422989" y="4653136"/>
          <a:ext cx="5544615" cy="1854200"/>
        </p:xfrm>
        <a:graphic>
          <a:graphicData uri="http://schemas.openxmlformats.org/drawingml/2006/table">
            <a:tbl>
              <a:tblPr firstRow="1" bandRow="1">
                <a:tableStyleId>{5C22544A-7EE6-4342-B048-85BDC9FD1C3A}</a:tableStyleId>
              </a:tblPr>
              <a:tblGrid>
                <a:gridCol w="1581059">
                  <a:extLst>
                    <a:ext uri="{9D8B030D-6E8A-4147-A177-3AD203B41FA5}">
                      <a16:colId xmlns:a16="http://schemas.microsoft.com/office/drawing/2014/main" val="3536551637"/>
                    </a:ext>
                  </a:extLst>
                </a:gridCol>
                <a:gridCol w="2160240">
                  <a:extLst>
                    <a:ext uri="{9D8B030D-6E8A-4147-A177-3AD203B41FA5}">
                      <a16:colId xmlns:a16="http://schemas.microsoft.com/office/drawing/2014/main" val="369899433"/>
                    </a:ext>
                  </a:extLst>
                </a:gridCol>
                <a:gridCol w="1803316">
                  <a:extLst>
                    <a:ext uri="{9D8B030D-6E8A-4147-A177-3AD203B41FA5}">
                      <a16:colId xmlns:a16="http://schemas.microsoft.com/office/drawing/2014/main" val="1829731543"/>
                    </a:ext>
                  </a:extLst>
                </a:gridCol>
              </a:tblGrid>
              <a:tr h="370840">
                <a:tc>
                  <a:txBody>
                    <a:bodyPr/>
                    <a:lstStyle/>
                    <a:p>
                      <a:pPr algn="ctr"/>
                      <a:r>
                        <a:rPr lang="zh-TW" altLang="en-US" sz="1600" dirty="0">
                          <a:latin typeface="Adobe 繁黑體 Std B" panose="020B0700000000000000" pitchFamily="34" charset="-120"/>
                          <a:ea typeface="Adobe 繁黑體 Std B" panose="020B0700000000000000" pitchFamily="34" charset="-120"/>
                        </a:rPr>
                        <a:t>年級</a:t>
                      </a:r>
                    </a:p>
                  </a:txBody>
                  <a:tcPr/>
                </a:tc>
                <a:tc>
                  <a:txBody>
                    <a:bodyPr/>
                    <a:lstStyle/>
                    <a:p>
                      <a:pPr algn="ctr"/>
                      <a:r>
                        <a:rPr lang="zh-TW" altLang="en-US" sz="1600" dirty="0">
                          <a:latin typeface="Adobe 繁黑體 Std B" panose="020B0700000000000000" pitchFamily="34" charset="-120"/>
                          <a:ea typeface="Adobe 繁黑體 Std B" panose="020B0700000000000000" pitchFamily="34" charset="-120"/>
                        </a:rPr>
                        <a:t>應修最低修課學分數</a:t>
                      </a:r>
                    </a:p>
                  </a:txBody>
                  <a:tcPr/>
                </a:tc>
                <a:tc>
                  <a:txBody>
                    <a:bodyPr/>
                    <a:lstStyle/>
                    <a:p>
                      <a:pPr algn="ctr"/>
                      <a:r>
                        <a:rPr lang="zh-TW" altLang="en-US" sz="1600" dirty="0">
                          <a:latin typeface="Adobe 繁黑體 Std B" panose="020B0700000000000000" pitchFamily="34" charset="-120"/>
                          <a:ea typeface="Adobe 繁黑體 Std B" panose="020B0700000000000000" pitchFamily="34" charset="-120"/>
                        </a:rPr>
                        <a:t>最高修課學分數</a:t>
                      </a:r>
                    </a:p>
                  </a:txBody>
                  <a:tcPr/>
                </a:tc>
                <a:extLst>
                  <a:ext uri="{0D108BD9-81ED-4DB2-BD59-A6C34878D82A}">
                    <a16:rowId xmlns:a16="http://schemas.microsoft.com/office/drawing/2014/main" val="2672194519"/>
                  </a:ext>
                </a:extLst>
              </a:tr>
              <a:tr h="370840">
                <a:tc>
                  <a:txBody>
                    <a:bodyPr/>
                    <a:lstStyle/>
                    <a:p>
                      <a:pPr algn="ctr"/>
                      <a:r>
                        <a:rPr lang="zh-TW" altLang="en-US" sz="1600" dirty="0">
                          <a:latin typeface="Adobe 繁黑體 Std B" panose="020B0700000000000000" pitchFamily="34" charset="-120"/>
                          <a:ea typeface="Adobe 繁黑體 Std B" panose="020B0700000000000000" pitchFamily="34" charset="-120"/>
                        </a:rPr>
                        <a:t>一年級</a:t>
                      </a:r>
                    </a:p>
                  </a:txBody>
                  <a:tcPr/>
                </a:tc>
                <a:tc>
                  <a:txBody>
                    <a:bodyPr/>
                    <a:lstStyle/>
                    <a:p>
                      <a:pPr algn="ctr"/>
                      <a:r>
                        <a:rPr lang="en-US" altLang="zh-TW" dirty="0">
                          <a:latin typeface="Adobe 繁黑體 Std B" panose="020B0700000000000000" pitchFamily="34" charset="-120"/>
                          <a:ea typeface="Adobe 繁黑體 Std B" panose="020B0700000000000000" pitchFamily="34" charset="-120"/>
                        </a:rPr>
                        <a:t>10</a:t>
                      </a:r>
                      <a:endParaRPr lang="zh-TW" altLang="en-US" dirty="0">
                        <a:latin typeface="Adobe 繁黑體 Std B" panose="020B0700000000000000" pitchFamily="34" charset="-120"/>
                        <a:ea typeface="Adobe 繁黑體 Std B" panose="020B0700000000000000" pitchFamily="34" charset="-120"/>
                      </a:endParaRPr>
                    </a:p>
                  </a:txBody>
                  <a:tcPr/>
                </a:tc>
                <a:tc>
                  <a:txBody>
                    <a:bodyPr/>
                    <a:lstStyle/>
                    <a:p>
                      <a:pPr algn="ctr"/>
                      <a:r>
                        <a:rPr lang="en-US" altLang="zh-TW" dirty="0">
                          <a:latin typeface="Adobe 繁黑體 Std B" panose="020B0700000000000000" pitchFamily="34" charset="-120"/>
                          <a:ea typeface="Adobe 繁黑體 Std B" panose="020B0700000000000000" pitchFamily="34" charset="-120"/>
                        </a:rPr>
                        <a:t>25</a:t>
                      </a:r>
                      <a:endParaRPr lang="zh-TW" altLang="en-US" dirty="0">
                        <a:latin typeface="Adobe 繁黑體 Std B" panose="020B0700000000000000" pitchFamily="34" charset="-120"/>
                        <a:ea typeface="Adobe 繁黑體 Std B" panose="020B0700000000000000" pitchFamily="34" charset="-120"/>
                      </a:endParaRPr>
                    </a:p>
                  </a:txBody>
                  <a:tcPr/>
                </a:tc>
                <a:extLst>
                  <a:ext uri="{0D108BD9-81ED-4DB2-BD59-A6C34878D82A}">
                    <a16:rowId xmlns:a16="http://schemas.microsoft.com/office/drawing/2014/main" val="1328563003"/>
                  </a:ext>
                </a:extLst>
              </a:tr>
              <a:tr h="370840">
                <a:tc>
                  <a:txBody>
                    <a:bodyPr/>
                    <a:lstStyle/>
                    <a:p>
                      <a:pPr algn="ctr"/>
                      <a:r>
                        <a:rPr lang="zh-TW" altLang="en-US" sz="1600" dirty="0">
                          <a:latin typeface="Adobe 繁黑體 Std B" panose="020B0700000000000000" pitchFamily="34" charset="-120"/>
                          <a:ea typeface="Adobe 繁黑體 Std B" panose="020B0700000000000000" pitchFamily="34" charset="-120"/>
                        </a:rPr>
                        <a:t>二年級</a:t>
                      </a:r>
                      <a:endParaRPr lang="en-US" altLang="zh-TW" sz="1600" dirty="0">
                        <a:latin typeface="Adobe 繁黑體 Std B" panose="020B0700000000000000" pitchFamily="34" charset="-120"/>
                        <a:ea typeface="Adobe 繁黑體 Std B" panose="020B0700000000000000" pitchFamily="34" charset="-120"/>
                      </a:endParaRPr>
                    </a:p>
                  </a:txBody>
                  <a:tcPr/>
                </a:tc>
                <a:tc>
                  <a:txBody>
                    <a:bodyPr/>
                    <a:lstStyle/>
                    <a:p>
                      <a:pPr algn="ctr"/>
                      <a:r>
                        <a:rPr lang="en-US" altLang="zh-TW" dirty="0">
                          <a:latin typeface="Adobe 繁黑體 Std B" panose="020B0700000000000000" pitchFamily="34" charset="-120"/>
                          <a:ea typeface="Adobe 繁黑體 Std B" panose="020B0700000000000000" pitchFamily="34" charset="-120"/>
                        </a:rPr>
                        <a:t>10</a:t>
                      </a:r>
                      <a:endParaRPr lang="zh-TW" altLang="en-US" dirty="0">
                        <a:latin typeface="Adobe 繁黑體 Std B" panose="020B0700000000000000" pitchFamily="34" charset="-120"/>
                        <a:ea typeface="Adobe 繁黑體 Std B" panose="020B0700000000000000" pitchFamily="34" charset="-120"/>
                      </a:endParaRPr>
                    </a:p>
                  </a:txBody>
                  <a:tcPr/>
                </a:tc>
                <a:tc>
                  <a:txBody>
                    <a:bodyPr/>
                    <a:lstStyle/>
                    <a:p>
                      <a:pPr algn="ctr"/>
                      <a:r>
                        <a:rPr lang="en-US" altLang="zh-TW" dirty="0">
                          <a:latin typeface="Adobe 繁黑體 Std B" panose="020B0700000000000000" pitchFamily="34" charset="-120"/>
                          <a:ea typeface="Adobe 繁黑體 Std B" panose="020B0700000000000000" pitchFamily="34" charset="-120"/>
                        </a:rPr>
                        <a:t>25</a:t>
                      </a:r>
                      <a:endParaRPr lang="zh-TW" altLang="en-US" dirty="0">
                        <a:latin typeface="Adobe 繁黑體 Std B" panose="020B0700000000000000" pitchFamily="34" charset="-120"/>
                        <a:ea typeface="Adobe 繁黑體 Std B" panose="020B0700000000000000" pitchFamily="34" charset="-120"/>
                      </a:endParaRPr>
                    </a:p>
                  </a:txBody>
                  <a:tcPr/>
                </a:tc>
                <a:extLst>
                  <a:ext uri="{0D108BD9-81ED-4DB2-BD59-A6C34878D82A}">
                    <a16:rowId xmlns:a16="http://schemas.microsoft.com/office/drawing/2014/main" val="79189518"/>
                  </a:ext>
                </a:extLst>
              </a:tr>
              <a:tr h="370840">
                <a:tc>
                  <a:txBody>
                    <a:bodyPr/>
                    <a:lstStyle/>
                    <a:p>
                      <a:pPr algn="ctr"/>
                      <a:r>
                        <a:rPr lang="zh-TW" altLang="en-US" sz="1600" dirty="0">
                          <a:latin typeface="Adobe 繁黑體 Std B" panose="020B0700000000000000" pitchFamily="34" charset="-120"/>
                          <a:ea typeface="Adobe 繁黑體 Std B" panose="020B0700000000000000" pitchFamily="34" charset="-120"/>
                        </a:rPr>
                        <a:t>三年級</a:t>
                      </a:r>
                    </a:p>
                  </a:txBody>
                  <a:tcPr/>
                </a:tc>
                <a:tc>
                  <a:txBody>
                    <a:bodyPr/>
                    <a:lstStyle/>
                    <a:p>
                      <a:pPr algn="ctr"/>
                      <a:r>
                        <a:rPr lang="en-US" altLang="zh-TW" dirty="0">
                          <a:latin typeface="Adobe 繁黑體 Std B" panose="020B0700000000000000" pitchFamily="34" charset="-120"/>
                          <a:ea typeface="Adobe 繁黑體 Std B" panose="020B0700000000000000" pitchFamily="34" charset="-120"/>
                        </a:rPr>
                        <a:t>10</a:t>
                      </a:r>
                      <a:endParaRPr lang="zh-TW" altLang="en-US" dirty="0">
                        <a:latin typeface="Adobe 繁黑體 Std B" panose="020B0700000000000000" pitchFamily="34" charset="-120"/>
                        <a:ea typeface="Adobe 繁黑體 Std B" panose="020B0700000000000000" pitchFamily="34" charset="-120"/>
                      </a:endParaRPr>
                    </a:p>
                  </a:txBody>
                  <a:tcPr/>
                </a:tc>
                <a:tc>
                  <a:txBody>
                    <a:bodyPr/>
                    <a:lstStyle/>
                    <a:p>
                      <a:pPr algn="ctr"/>
                      <a:r>
                        <a:rPr lang="en-US" altLang="zh-TW" dirty="0">
                          <a:latin typeface="Adobe 繁黑體 Std B" panose="020B0700000000000000" pitchFamily="34" charset="-120"/>
                          <a:ea typeface="Adobe 繁黑體 Std B" panose="020B0700000000000000" pitchFamily="34" charset="-120"/>
                        </a:rPr>
                        <a:t>25</a:t>
                      </a:r>
                      <a:endParaRPr lang="zh-TW" altLang="en-US" dirty="0">
                        <a:latin typeface="Adobe 繁黑體 Std B" panose="020B0700000000000000" pitchFamily="34" charset="-120"/>
                        <a:ea typeface="Adobe 繁黑體 Std B" panose="020B0700000000000000" pitchFamily="34" charset="-120"/>
                      </a:endParaRPr>
                    </a:p>
                  </a:txBody>
                  <a:tcPr/>
                </a:tc>
                <a:extLst>
                  <a:ext uri="{0D108BD9-81ED-4DB2-BD59-A6C34878D82A}">
                    <a16:rowId xmlns:a16="http://schemas.microsoft.com/office/drawing/2014/main" val="3226771226"/>
                  </a:ext>
                </a:extLst>
              </a:tr>
              <a:tr h="370840">
                <a:tc>
                  <a:txBody>
                    <a:bodyPr/>
                    <a:lstStyle/>
                    <a:p>
                      <a:pPr algn="ctr"/>
                      <a:r>
                        <a:rPr lang="zh-TW" altLang="en-US" sz="1600" dirty="0">
                          <a:latin typeface="Adobe 繁黑體 Std B" panose="020B0700000000000000" pitchFamily="34" charset="-120"/>
                          <a:ea typeface="Adobe 繁黑體 Std B" panose="020B0700000000000000" pitchFamily="34" charset="-120"/>
                        </a:rPr>
                        <a:t>四年級</a:t>
                      </a:r>
                      <a:r>
                        <a:rPr lang="en-US" altLang="zh-TW" sz="1600" dirty="0">
                          <a:latin typeface="Adobe 繁黑體 Std B" panose="020B0700000000000000" pitchFamily="34" charset="-120"/>
                          <a:ea typeface="Adobe 繁黑體 Std B" panose="020B0700000000000000" pitchFamily="34" charset="-120"/>
                        </a:rPr>
                        <a:t>/</a:t>
                      </a:r>
                      <a:r>
                        <a:rPr lang="zh-TW" altLang="en-US" sz="1600" dirty="0">
                          <a:latin typeface="Adobe 繁黑體 Std B" panose="020B0700000000000000" pitchFamily="34" charset="-120"/>
                          <a:ea typeface="Adobe 繁黑體 Std B" panose="020B0700000000000000" pitchFamily="34" charset="-120"/>
                        </a:rPr>
                        <a:t>五年級</a:t>
                      </a:r>
                    </a:p>
                  </a:txBody>
                  <a:tcPr/>
                </a:tc>
                <a:tc>
                  <a:txBody>
                    <a:bodyPr/>
                    <a:lstStyle/>
                    <a:p>
                      <a:pPr algn="ctr"/>
                      <a:r>
                        <a:rPr lang="en-US" altLang="zh-TW" dirty="0">
                          <a:latin typeface="Adobe 繁黑體 Std B" panose="020B0700000000000000" pitchFamily="34" charset="-120"/>
                          <a:ea typeface="Adobe 繁黑體 Std B" panose="020B0700000000000000" pitchFamily="34" charset="-120"/>
                        </a:rPr>
                        <a:t>10</a:t>
                      </a:r>
                      <a:endParaRPr lang="zh-TW" altLang="en-US" dirty="0">
                        <a:latin typeface="Adobe 繁黑體 Std B" panose="020B0700000000000000" pitchFamily="34" charset="-120"/>
                        <a:ea typeface="Adobe 繁黑體 Std B" panose="020B0700000000000000" pitchFamily="34" charset="-120"/>
                      </a:endParaRPr>
                    </a:p>
                  </a:txBody>
                  <a:tcPr/>
                </a:tc>
                <a:tc>
                  <a:txBody>
                    <a:bodyPr/>
                    <a:lstStyle/>
                    <a:p>
                      <a:pPr algn="ctr"/>
                      <a:r>
                        <a:rPr lang="en-US" altLang="zh-TW" dirty="0">
                          <a:latin typeface="Adobe 繁黑體 Std B" panose="020B0700000000000000" pitchFamily="34" charset="-120"/>
                          <a:ea typeface="Adobe 繁黑體 Std B" panose="020B0700000000000000" pitchFamily="34" charset="-120"/>
                        </a:rPr>
                        <a:t>25</a:t>
                      </a:r>
                      <a:endParaRPr lang="zh-TW" altLang="en-US" dirty="0">
                        <a:latin typeface="Adobe 繁黑體 Std B" panose="020B0700000000000000" pitchFamily="34" charset="-120"/>
                        <a:ea typeface="Adobe 繁黑體 Std B" panose="020B0700000000000000" pitchFamily="34" charset="-120"/>
                      </a:endParaRPr>
                    </a:p>
                  </a:txBody>
                  <a:tcPr/>
                </a:tc>
                <a:extLst>
                  <a:ext uri="{0D108BD9-81ED-4DB2-BD59-A6C34878D82A}">
                    <a16:rowId xmlns:a16="http://schemas.microsoft.com/office/drawing/2014/main" val="440274099"/>
                  </a:ext>
                </a:extLst>
              </a:tr>
            </a:tbl>
          </a:graphicData>
        </a:graphic>
      </p:graphicFrame>
      <p:pic>
        <p:nvPicPr>
          <p:cNvPr id="11" name="圖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4637112"/>
            <a:ext cx="1800200" cy="1800200"/>
          </a:xfrm>
          <a:prstGeom prst="rect">
            <a:avLst/>
          </a:prstGeom>
        </p:spPr>
      </p:pic>
    </p:spTree>
    <p:extLst>
      <p:ext uri="{BB962C8B-B14F-4D97-AF65-F5344CB8AC3E}">
        <p14:creationId xmlns:p14="http://schemas.microsoft.com/office/powerpoint/2010/main" val="4058875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2780928"/>
            <a:ext cx="7772400" cy="1470025"/>
          </a:xfrm>
        </p:spPr>
        <p:txBody>
          <a:bodyPr/>
          <a:lstStyle/>
          <a:p>
            <a:r>
              <a:rPr lang="en-US" altLang="zh-TW" dirty="0">
                <a:latin typeface="Adobe 繁黑體 Std B" panose="020B0700000000000000" pitchFamily="34" charset="-120"/>
                <a:ea typeface="Adobe 繁黑體 Std B" panose="020B0700000000000000" pitchFamily="34" charset="-120"/>
              </a:rPr>
              <a:t>UCAN</a:t>
            </a:r>
            <a:r>
              <a:rPr lang="zh-TW" altLang="en-US" dirty="0">
                <a:latin typeface="Adobe 繁黑體 Std B" panose="020B0700000000000000" pitchFamily="34" charset="-120"/>
                <a:ea typeface="Adobe 繁黑體 Std B" panose="020B0700000000000000" pitchFamily="34" charset="-120"/>
              </a:rPr>
              <a:t>目標人才及</a:t>
            </a:r>
            <a:br>
              <a:rPr lang="en-US" altLang="zh-TW" dirty="0">
                <a:latin typeface="Adobe 繁黑體 Std B" panose="020B0700000000000000" pitchFamily="34" charset="-120"/>
                <a:ea typeface="Adobe 繁黑體 Std B" panose="020B0700000000000000" pitchFamily="34" charset="-120"/>
              </a:rPr>
            </a:br>
            <a:r>
              <a:rPr lang="zh-TW" altLang="en-US" dirty="0">
                <a:latin typeface="Adobe 繁黑體 Std B" panose="020B0700000000000000" pitchFamily="34" charset="-120"/>
                <a:ea typeface="Adobe 繁黑體 Std B" panose="020B0700000000000000" pitchFamily="34" charset="-120"/>
              </a:rPr>
              <a:t>職業能力說明</a:t>
            </a:r>
          </a:p>
        </p:txBody>
      </p:sp>
      <p:sp>
        <p:nvSpPr>
          <p:cNvPr id="4" name="投影片編號版面配置區 3"/>
          <p:cNvSpPr>
            <a:spLocks noGrp="1"/>
          </p:cNvSpPr>
          <p:nvPr>
            <p:ph type="sldNum" sz="quarter" idx="12"/>
          </p:nvPr>
        </p:nvSpPr>
        <p:spPr/>
        <p:txBody>
          <a:bodyPr/>
          <a:lstStyle/>
          <a:p>
            <a:fld id="{1AA13DDF-1A7C-424C-B71F-8F7A65DBF098}" type="slidenum">
              <a:rPr lang="zh-TW" altLang="en-US" smtClean="0"/>
              <a:t>16</a:t>
            </a:fld>
            <a:endParaRPr lang="zh-TW" altLang="en-US"/>
          </a:p>
        </p:txBody>
      </p:sp>
    </p:spTree>
    <p:extLst>
      <p:ext uri="{BB962C8B-B14F-4D97-AF65-F5344CB8AC3E}">
        <p14:creationId xmlns:p14="http://schemas.microsoft.com/office/powerpoint/2010/main" val="4006031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sz="2800" b="1" dirty="0">
                <a:latin typeface="Adobe 繁黑體 Std B" panose="020B0700000000000000" pitchFamily="34" charset="-120"/>
                <a:ea typeface="Adobe 繁黑體 Std B" panose="020B0700000000000000" pitchFamily="34" charset="-120"/>
              </a:rPr>
              <a:t>系的職能發展規劃</a:t>
            </a:r>
            <a:r>
              <a:rPr lang="zh-TW" altLang="zh-TW" sz="2400" b="1" dirty="0">
                <a:latin typeface="Adobe 繁黑體 Std B" panose="020B0700000000000000" pitchFamily="34" charset="-120"/>
                <a:ea typeface="Adobe 繁黑體 Std B" panose="020B0700000000000000" pitchFamily="34" charset="-120"/>
              </a:rPr>
              <a:t>（含</a:t>
            </a:r>
            <a:r>
              <a:rPr lang="en-US" altLang="zh-TW" sz="2400" b="1" dirty="0">
                <a:latin typeface="Adobe 繁黑體 Std B" panose="020B0700000000000000" pitchFamily="34" charset="-120"/>
                <a:ea typeface="Adobe 繁黑體 Std B" panose="020B0700000000000000" pitchFamily="34" charset="-120"/>
              </a:rPr>
              <a:t>UCAN</a:t>
            </a:r>
            <a:r>
              <a:rPr lang="zh-TW" altLang="zh-TW" sz="2400" b="1" dirty="0">
                <a:latin typeface="Adobe 繁黑體 Std B" panose="020B0700000000000000" pitchFamily="34" charset="-120"/>
                <a:ea typeface="Adobe 繁黑體 Std B" panose="020B0700000000000000" pitchFamily="34" charset="-120"/>
              </a:rPr>
              <a:t>共通職能、專業職能）</a:t>
            </a:r>
            <a:endParaRPr lang="zh-TW" altLang="en-US" sz="2400" dirty="0">
              <a:latin typeface="Adobe 繁黑體 Std B" panose="020B0700000000000000" pitchFamily="34" charset="-120"/>
              <a:ea typeface="Adobe 繁黑體 Std B" panose="020B0700000000000000" pitchFamily="34" charset="-120"/>
            </a:endParaRPr>
          </a:p>
        </p:txBody>
      </p:sp>
      <p:sp>
        <p:nvSpPr>
          <p:cNvPr id="3" name="內容版面配置區 2"/>
          <p:cNvSpPr>
            <a:spLocks noGrp="1"/>
          </p:cNvSpPr>
          <p:nvPr>
            <p:ph idx="1"/>
          </p:nvPr>
        </p:nvSpPr>
        <p:spPr>
          <a:xfrm>
            <a:off x="457200" y="1600200"/>
            <a:ext cx="8507288" cy="4637111"/>
          </a:xfrm>
        </p:spPr>
        <p:txBody>
          <a:bodyPr/>
          <a:lstStyle/>
          <a:p>
            <a:pPr>
              <a:lnSpc>
                <a:spcPct val="150000"/>
              </a:lnSpc>
            </a:pPr>
            <a:r>
              <a:rPr lang="zh-TW" altLang="zh-TW" sz="2000" dirty="0">
                <a:solidFill>
                  <a:srgbClr val="FF0000"/>
                </a:solidFill>
                <a:latin typeface="Adobe 繁黑體 Std B" panose="020B0700000000000000" pitchFamily="34" charset="-120"/>
                <a:ea typeface="Adobe 繁黑體 Std B" panose="020B0700000000000000" pitchFamily="34" charset="-120"/>
              </a:rPr>
              <a:t>「職能」</a:t>
            </a:r>
            <a:r>
              <a:rPr lang="zh-TW" altLang="zh-TW" sz="2000" dirty="0">
                <a:latin typeface="Adobe 繁黑體 Std B" panose="020B0700000000000000" pitchFamily="34" charset="-120"/>
                <a:ea typeface="Adobe 繁黑體 Std B" panose="020B0700000000000000" pitchFamily="34" charset="-120"/>
              </a:rPr>
              <a:t>主要用來描述在執行某項工作時所需具備的關鍵能力，目的為找出並確認哪些是導致工作上卓越績效所需的能力及行為表現，以協助組織或個人瞭解如何提升其工作績效。 </a:t>
            </a:r>
            <a:endParaRPr lang="en-US" altLang="zh-TW" sz="2000" dirty="0">
              <a:latin typeface="Adobe 繁黑體 Std B" panose="020B0700000000000000" pitchFamily="34" charset="-120"/>
              <a:ea typeface="Adobe 繁黑體 Std B" panose="020B0700000000000000" pitchFamily="34" charset="-120"/>
            </a:endParaRPr>
          </a:p>
          <a:p>
            <a:pPr>
              <a:lnSpc>
                <a:spcPct val="150000"/>
              </a:lnSpc>
            </a:pPr>
            <a:r>
              <a:rPr lang="zh-TW" altLang="zh-TW" sz="2000" dirty="0">
                <a:latin typeface="Adobe 繁黑體 Std B" panose="020B0700000000000000" pitchFamily="34" charset="-120"/>
                <a:ea typeface="Adobe 繁黑體 Std B" panose="020B0700000000000000" pitchFamily="34" charset="-120"/>
              </a:rPr>
              <a:t>職能是接</a:t>
            </a:r>
            <a:r>
              <a:rPr lang="zh-TW" altLang="zh-TW" sz="2000" dirty="0">
                <a:solidFill>
                  <a:srgbClr val="FF0000"/>
                </a:solidFill>
                <a:latin typeface="Adobe 繁黑體 Std B" panose="020B0700000000000000" pitchFamily="34" charset="-120"/>
                <a:ea typeface="Adobe 繁黑體 Std B" panose="020B0700000000000000" pitchFamily="34" charset="-120"/>
              </a:rPr>
              <a:t>軌學校教育與產業、社會及實務需求的橋梁</a:t>
            </a:r>
            <a:r>
              <a:rPr lang="zh-TW" altLang="zh-TW" sz="2000" dirty="0">
                <a:latin typeface="Adobe 繁黑體 Std B" panose="020B0700000000000000" pitchFamily="34" charset="-120"/>
                <a:ea typeface="Adobe 繁黑體 Std B" panose="020B0700000000000000" pitchFamily="34" charset="-120"/>
              </a:rPr>
              <a:t>，可以讓</a:t>
            </a:r>
            <a:r>
              <a:rPr lang="zh-TW" altLang="zh-TW" sz="2000" dirty="0">
                <a:solidFill>
                  <a:srgbClr val="00CC99"/>
                </a:solidFill>
                <a:latin typeface="Adobe 繁黑體 Std B" panose="020B0700000000000000" pitchFamily="34" charset="-120"/>
                <a:ea typeface="Adobe 繁黑體 Std B" panose="020B0700000000000000" pitchFamily="34" charset="-120"/>
              </a:rPr>
              <a:t>人才供給端 </a:t>
            </a:r>
            <a:r>
              <a:rPr lang="en-US" altLang="zh-TW" sz="2000" dirty="0">
                <a:solidFill>
                  <a:srgbClr val="00CC99"/>
                </a:solidFill>
                <a:latin typeface="Adobe 繁黑體 Std B" panose="020B0700000000000000" pitchFamily="34" charset="-120"/>
                <a:ea typeface="Adobe 繁黑體 Std B" panose="020B0700000000000000" pitchFamily="34" charset="-120"/>
              </a:rPr>
              <a:t>(</a:t>
            </a:r>
            <a:r>
              <a:rPr lang="zh-TW" altLang="zh-TW" sz="2000" dirty="0">
                <a:solidFill>
                  <a:srgbClr val="00CC99"/>
                </a:solidFill>
                <a:latin typeface="Adobe 繁黑體 Std B" panose="020B0700000000000000" pitchFamily="34" charset="-120"/>
                <a:ea typeface="Adobe 繁黑體 Std B" panose="020B0700000000000000" pitchFamily="34" charset="-120"/>
              </a:rPr>
              <a:t>學校</a:t>
            </a:r>
            <a:r>
              <a:rPr lang="en-US" altLang="zh-TW" sz="2000" dirty="0">
                <a:solidFill>
                  <a:srgbClr val="00CC99"/>
                </a:solidFill>
                <a:latin typeface="Adobe 繁黑體 Std B" panose="020B0700000000000000" pitchFamily="34" charset="-120"/>
                <a:ea typeface="Adobe 繁黑體 Std B" panose="020B0700000000000000" pitchFamily="34" charset="-120"/>
              </a:rPr>
              <a:t>) </a:t>
            </a:r>
            <a:r>
              <a:rPr lang="zh-TW" altLang="zh-TW" sz="2000" dirty="0">
                <a:solidFill>
                  <a:srgbClr val="00CC99"/>
                </a:solidFill>
                <a:latin typeface="Adobe 繁黑體 Std B" panose="020B0700000000000000" pitchFamily="34" charset="-120"/>
                <a:ea typeface="Adobe 繁黑體 Std B" panose="020B0700000000000000" pitchFamily="34" charset="-120"/>
              </a:rPr>
              <a:t>及需求端 </a:t>
            </a:r>
            <a:r>
              <a:rPr lang="en-US" altLang="zh-TW" sz="2000" dirty="0">
                <a:solidFill>
                  <a:srgbClr val="00CC99"/>
                </a:solidFill>
                <a:latin typeface="Adobe 繁黑體 Std B" panose="020B0700000000000000" pitchFamily="34" charset="-120"/>
                <a:ea typeface="Adobe 繁黑體 Std B" panose="020B0700000000000000" pitchFamily="34" charset="-120"/>
              </a:rPr>
              <a:t>(</a:t>
            </a:r>
            <a:r>
              <a:rPr lang="zh-TW" altLang="zh-TW" sz="2000" dirty="0">
                <a:solidFill>
                  <a:srgbClr val="00CC99"/>
                </a:solidFill>
                <a:latin typeface="Adobe 繁黑體 Std B" panose="020B0700000000000000" pitchFamily="34" charset="-120"/>
                <a:ea typeface="Adobe 繁黑體 Std B" panose="020B0700000000000000" pitchFamily="34" charset="-120"/>
              </a:rPr>
              <a:t>企業</a:t>
            </a:r>
            <a:r>
              <a:rPr lang="en-US" altLang="zh-TW" sz="2000" dirty="0">
                <a:solidFill>
                  <a:srgbClr val="00CC99"/>
                </a:solidFill>
                <a:latin typeface="Adobe 繁黑體 Std B" panose="020B0700000000000000" pitchFamily="34" charset="-120"/>
                <a:ea typeface="Adobe 繁黑體 Std B" panose="020B0700000000000000" pitchFamily="34" charset="-120"/>
              </a:rPr>
              <a:t>) </a:t>
            </a:r>
            <a:r>
              <a:rPr lang="zh-TW" altLang="zh-TW" sz="2000" dirty="0">
                <a:solidFill>
                  <a:srgbClr val="00CC99"/>
                </a:solidFill>
                <a:latin typeface="Adobe 繁黑體 Std B" panose="020B0700000000000000" pitchFamily="34" charset="-120"/>
                <a:ea typeface="Adobe 繁黑體 Std B" panose="020B0700000000000000" pitchFamily="34" charset="-120"/>
              </a:rPr>
              <a:t>對人才能力規格有相近標準，縮短產學落差</a:t>
            </a:r>
            <a:r>
              <a:rPr lang="zh-TW" altLang="zh-TW" sz="2000" dirty="0">
                <a:latin typeface="Adobe 繁黑體 Std B" panose="020B0700000000000000" pitchFamily="34" charset="-120"/>
                <a:ea typeface="Adobe 繁黑體 Std B" panose="020B0700000000000000" pitchFamily="34" charset="-120"/>
              </a:rPr>
              <a:t>。 </a:t>
            </a:r>
            <a:endParaRPr lang="en-US" altLang="zh-TW" sz="2000" dirty="0">
              <a:latin typeface="Adobe 繁黑體 Std B" panose="020B0700000000000000" pitchFamily="34" charset="-120"/>
              <a:ea typeface="Adobe 繁黑體 Std B" panose="020B0700000000000000" pitchFamily="34" charset="-120"/>
            </a:endParaRPr>
          </a:p>
          <a:p>
            <a:pPr>
              <a:lnSpc>
                <a:spcPct val="150000"/>
              </a:lnSpc>
            </a:pPr>
            <a:r>
              <a:rPr lang="zh-TW" altLang="zh-TW" sz="2000" dirty="0">
                <a:latin typeface="Adobe 繁黑體 Std B" panose="020B0700000000000000" pitchFamily="34" charset="-120"/>
                <a:ea typeface="Adobe 繁黑體 Std B" panose="020B0700000000000000" pitchFamily="34" charset="-120"/>
              </a:rPr>
              <a:t>職能可區分為「共通職能」與「專業職能」。</a:t>
            </a:r>
            <a:endParaRPr lang="en-US" altLang="zh-TW" sz="2000" dirty="0">
              <a:latin typeface="Adobe 繁黑體 Std B" panose="020B0700000000000000" pitchFamily="34" charset="-120"/>
              <a:ea typeface="Adobe 繁黑體 Std B" panose="020B0700000000000000" pitchFamily="34" charset="-120"/>
            </a:endParaRPr>
          </a:p>
          <a:p>
            <a:pPr lvl="1">
              <a:lnSpc>
                <a:spcPct val="150000"/>
              </a:lnSpc>
            </a:pPr>
            <a:r>
              <a:rPr lang="zh-TW" altLang="zh-TW" sz="1600" dirty="0">
                <a:solidFill>
                  <a:srgbClr val="002060"/>
                </a:solidFill>
                <a:latin typeface="Adobe 繁黑體 Std B" panose="020B0700000000000000" pitchFamily="34" charset="-120"/>
                <a:ea typeface="Adobe 繁黑體 Std B" panose="020B0700000000000000" pitchFamily="34" charset="-120"/>
              </a:rPr>
              <a:t>專業職能</a:t>
            </a:r>
            <a:r>
              <a:rPr lang="zh-TW" altLang="zh-TW" sz="1600" dirty="0">
                <a:latin typeface="Adobe 繁黑體 Std B" panose="020B0700000000000000" pitchFamily="34" charset="-120"/>
                <a:ea typeface="Adobe 繁黑體 Std B" panose="020B0700000000000000" pitchFamily="34" charset="-120"/>
              </a:rPr>
              <a:t>是針對某一項特定職務，能夠有效達成工作目標所必須具備的特定職務能力。例如資訊工程師的專業職能為撰寫程式、會計師的專業職能為金融會計分析。 </a:t>
            </a:r>
            <a:endParaRPr lang="en-US" altLang="zh-TW" sz="1600" dirty="0">
              <a:latin typeface="Adobe 繁黑體 Std B" panose="020B0700000000000000" pitchFamily="34" charset="-120"/>
              <a:ea typeface="Adobe 繁黑體 Std B" panose="020B0700000000000000" pitchFamily="34" charset="-120"/>
            </a:endParaRPr>
          </a:p>
          <a:p>
            <a:pPr lvl="1">
              <a:lnSpc>
                <a:spcPct val="150000"/>
              </a:lnSpc>
            </a:pPr>
            <a:r>
              <a:rPr lang="zh-TW" altLang="zh-TW" sz="1600" dirty="0">
                <a:solidFill>
                  <a:srgbClr val="002060"/>
                </a:solidFill>
                <a:latin typeface="Adobe 繁黑體 Std B" panose="020B0700000000000000" pitchFamily="34" charset="-120"/>
                <a:ea typeface="Adobe 繁黑體 Std B" panose="020B0700000000000000" pitchFamily="34" charset="-120"/>
              </a:rPr>
              <a:t>共通職能</a:t>
            </a:r>
            <a:r>
              <a:rPr lang="zh-TW" altLang="zh-TW" sz="1600" dirty="0">
                <a:latin typeface="Adobe 繁黑體 Std B" panose="020B0700000000000000" pitchFamily="34" charset="-120"/>
                <a:ea typeface="Adobe 繁黑體 Std B" panose="020B0700000000000000" pitchFamily="34" charset="-120"/>
              </a:rPr>
              <a:t>即為一般俗稱的軟實力，</a:t>
            </a:r>
            <a:r>
              <a:rPr lang="en-US" altLang="zh-TW" sz="1600" dirty="0">
                <a:latin typeface="Adobe 繁黑體 Std B" panose="020B0700000000000000" pitchFamily="34" charset="-120"/>
                <a:ea typeface="Adobe 繁黑體 Std B" panose="020B0700000000000000" pitchFamily="34" charset="-120"/>
              </a:rPr>
              <a:t>UCAN </a:t>
            </a:r>
            <a:r>
              <a:rPr lang="zh-TW" altLang="zh-TW" sz="1600" dirty="0">
                <a:latin typeface="Adobe 繁黑體 Std B" panose="020B0700000000000000" pitchFamily="34" charset="-120"/>
                <a:ea typeface="Adobe 繁黑體 Std B" panose="020B0700000000000000" pitchFamily="34" charset="-120"/>
              </a:rPr>
              <a:t>共通職能有</a:t>
            </a:r>
            <a:r>
              <a:rPr lang="en-US" altLang="zh-TW" sz="1600" dirty="0">
                <a:latin typeface="Adobe 繁黑體 Std B" panose="020B0700000000000000" pitchFamily="34" charset="-120"/>
                <a:ea typeface="Adobe 繁黑體 Std B" panose="020B0700000000000000" pitchFamily="34" charset="-120"/>
              </a:rPr>
              <a:t> 8 </a:t>
            </a:r>
            <a:r>
              <a:rPr lang="zh-TW" altLang="zh-TW" sz="1600" dirty="0">
                <a:latin typeface="Adobe 繁黑體 Std B" panose="020B0700000000000000" pitchFamily="34" charset="-120"/>
                <a:ea typeface="Adobe 繁黑體 Std B" panose="020B0700000000000000" pitchFamily="34" charset="-120"/>
              </a:rPr>
              <a:t>項，分別為溝 通表達、持續學習、人際互動、團隊合作、問題解決、創新、工作責任 及紀律、資訊科技應用。</a:t>
            </a:r>
          </a:p>
          <a:p>
            <a:endParaRPr lang="zh-TW" altLang="en-US" sz="2000" dirty="0">
              <a:latin typeface="Adobe 繁黑體 Std B" panose="020B0700000000000000" pitchFamily="34" charset="-120"/>
              <a:ea typeface="Adobe 繁黑體 Std B" panose="020B0700000000000000" pitchFamily="34" charset="-120"/>
            </a:endParaRPr>
          </a:p>
        </p:txBody>
      </p:sp>
      <p:sp>
        <p:nvSpPr>
          <p:cNvPr id="4" name="投影片編號版面配置區 3"/>
          <p:cNvSpPr>
            <a:spLocks noGrp="1"/>
          </p:cNvSpPr>
          <p:nvPr>
            <p:ph type="sldNum" sz="quarter" idx="12"/>
          </p:nvPr>
        </p:nvSpPr>
        <p:spPr/>
        <p:txBody>
          <a:bodyPr/>
          <a:lstStyle/>
          <a:p>
            <a:fld id="{1AA13DDF-1A7C-424C-B71F-8F7A65DBF098}" type="slidenum">
              <a:rPr lang="zh-TW" altLang="en-US" smtClean="0"/>
              <a:t>17</a:t>
            </a:fld>
            <a:endParaRPr lang="zh-TW" altLang="en-US"/>
          </a:p>
        </p:txBody>
      </p:sp>
    </p:spTree>
    <p:extLst>
      <p:ext uri="{BB962C8B-B14F-4D97-AF65-F5344CB8AC3E}">
        <p14:creationId xmlns:p14="http://schemas.microsoft.com/office/powerpoint/2010/main" val="2399498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96993" y="319799"/>
            <a:ext cx="8075240" cy="1143000"/>
          </a:xfrm>
        </p:spPr>
        <p:txBody>
          <a:bodyPr/>
          <a:lstStyle/>
          <a:p>
            <a:pPr algn="l">
              <a:defRPr/>
            </a:pPr>
            <a:r>
              <a:rPr lang="zh-TW" altLang="en-US" sz="3600" dirty="0">
                <a:latin typeface="Adobe 繁黑體 Std B" panose="020B0700000000000000" pitchFamily="34" charset="-120"/>
                <a:ea typeface="Adobe 繁黑體 Std B" panose="020B0700000000000000" pitchFamily="34" charset="-120"/>
              </a:rPr>
              <a:t>本系培育目標與</a:t>
            </a:r>
            <a:r>
              <a:rPr lang="en-US" altLang="zh-TW" sz="3600" dirty="0">
                <a:latin typeface="Adobe 繁黑體 Std B" panose="020B0700000000000000" pitchFamily="34" charset="-120"/>
                <a:ea typeface="Adobe 繁黑體 Std B" panose="020B0700000000000000" pitchFamily="34" charset="-120"/>
              </a:rPr>
              <a:t>UCAN</a:t>
            </a:r>
            <a:r>
              <a:rPr lang="zh-TW" altLang="en-US" sz="3600" dirty="0">
                <a:latin typeface="Adobe 繁黑體 Std B" panose="020B0700000000000000" pitchFamily="34" charset="-120"/>
                <a:ea typeface="Adobe 繁黑體 Std B" panose="020B0700000000000000" pitchFamily="34" charset="-120"/>
              </a:rPr>
              <a:t>就業途徑對應</a:t>
            </a:r>
          </a:p>
        </p:txBody>
      </p:sp>
      <p:sp>
        <p:nvSpPr>
          <p:cNvPr id="4" name="投影片編號版面配置區 3"/>
          <p:cNvSpPr>
            <a:spLocks noGrp="1"/>
          </p:cNvSpPr>
          <p:nvPr>
            <p:ph type="sldNum" sz="quarter" idx="12"/>
          </p:nvPr>
        </p:nvSpPr>
        <p:spPr/>
        <p:txBody>
          <a:bodyPr/>
          <a:lstStyle/>
          <a:p>
            <a:fld id="{1AA13DDF-1A7C-424C-B71F-8F7A65DBF098}" type="slidenum">
              <a:rPr lang="zh-TW" altLang="en-US" smtClean="0"/>
              <a:pPr/>
              <a:t>18</a:t>
            </a:fld>
            <a:endParaRPr lang="zh-TW" altLang="en-US"/>
          </a:p>
        </p:txBody>
      </p:sp>
      <p:graphicFrame>
        <p:nvGraphicFramePr>
          <p:cNvPr id="7" name="表格 6"/>
          <p:cNvGraphicFramePr>
            <a:graphicFrameLocks noGrp="1"/>
          </p:cNvGraphicFramePr>
          <p:nvPr>
            <p:extLst>
              <p:ext uri="{D42A27DB-BD31-4B8C-83A1-F6EECF244321}">
                <p14:modId xmlns:p14="http://schemas.microsoft.com/office/powerpoint/2010/main" val="1603670468"/>
              </p:ext>
            </p:extLst>
          </p:nvPr>
        </p:nvGraphicFramePr>
        <p:xfrm>
          <a:off x="368392" y="2060848"/>
          <a:ext cx="8532441" cy="2304256"/>
        </p:xfrm>
        <a:graphic>
          <a:graphicData uri="http://schemas.openxmlformats.org/drawingml/2006/table">
            <a:tbl>
              <a:tblPr firstRow="1" firstCol="1" bandRow="1">
                <a:tableStyleId>{5C22544A-7EE6-4342-B048-85BDC9FD1C3A}</a:tableStyleId>
              </a:tblPr>
              <a:tblGrid>
                <a:gridCol w="1528804">
                  <a:extLst>
                    <a:ext uri="{9D8B030D-6E8A-4147-A177-3AD203B41FA5}">
                      <a16:colId xmlns:a16="http://schemas.microsoft.com/office/drawing/2014/main" val="2940845501"/>
                    </a:ext>
                  </a:extLst>
                </a:gridCol>
                <a:gridCol w="2431636">
                  <a:extLst>
                    <a:ext uri="{9D8B030D-6E8A-4147-A177-3AD203B41FA5}">
                      <a16:colId xmlns:a16="http://schemas.microsoft.com/office/drawing/2014/main" val="703102479"/>
                    </a:ext>
                  </a:extLst>
                </a:gridCol>
                <a:gridCol w="2016224">
                  <a:extLst>
                    <a:ext uri="{9D8B030D-6E8A-4147-A177-3AD203B41FA5}">
                      <a16:colId xmlns:a16="http://schemas.microsoft.com/office/drawing/2014/main" val="716747050"/>
                    </a:ext>
                  </a:extLst>
                </a:gridCol>
                <a:gridCol w="2555777">
                  <a:extLst>
                    <a:ext uri="{9D8B030D-6E8A-4147-A177-3AD203B41FA5}">
                      <a16:colId xmlns:a16="http://schemas.microsoft.com/office/drawing/2014/main" val="363334003"/>
                    </a:ext>
                  </a:extLst>
                </a:gridCol>
              </a:tblGrid>
              <a:tr h="796193">
                <a:tc>
                  <a:txBody>
                    <a:bodyPr/>
                    <a:lstStyle/>
                    <a:p>
                      <a:pPr algn="ctr">
                        <a:lnSpc>
                          <a:spcPts val="1800"/>
                        </a:lnSpc>
                        <a:spcAft>
                          <a:spcPts val="0"/>
                        </a:spcAft>
                      </a:pPr>
                      <a:r>
                        <a:rPr lang="zh-TW" sz="2000" kern="100" dirty="0">
                          <a:effectLst/>
                          <a:latin typeface="Adobe 繁黑體 Std B" panose="020B0700000000000000" pitchFamily="34" charset="-120"/>
                          <a:ea typeface="Adobe 繁黑體 Std B" panose="020B0700000000000000" pitchFamily="34" charset="-120"/>
                        </a:rPr>
                        <a:t>類別</a:t>
                      </a:r>
                    </a:p>
                  </a:txBody>
                  <a:tcPr marL="68580" marR="68580" marT="0" marB="0" anchor="ctr"/>
                </a:tc>
                <a:tc>
                  <a:txBody>
                    <a:bodyPr/>
                    <a:lstStyle/>
                    <a:p>
                      <a:pPr algn="ctr">
                        <a:lnSpc>
                          <a:spcPts val="1800"/>
                        </a:lnSpc>
                        <a:spcAft>
                          <a:spcPts val="0"/>
                        </a:spcAft>
                      </a:pPr>
                      <a:r>
                        <a:rPr lang="zh-TW" sz="2000" kern="100" dirty="0">
                          <a:effectLst/>
                          <a:latin typeface="Adobe 繁黑體 Std B" panose="020B0700000000000000" pitchFamily="34" charset="-120"/>
                          <a:ea typeface="Adobe 繁黑體 Std B" panose="020B0700000000000000" pitchFamily="34" charset="-120"/>
                        </a:rPr>
                        <a:t>系培育目標</a:t>
                      </a:r>
                    </a:p>
                  </a:txBody>
                  <a:tcPr marL="68580" marR="68580" marT="0" marB="0" anchor="ctr"/>
                </a:tc>
                <a:tc>
                  <a:txBody>
                    <a:bodyPr/>
                    <a:lstStyle/>
                    <a:p>
                      <a:pPr algn="ctr">
                        <a:lnSpc>
                          <a:spcPts val="1800"/>
                        </a:lnSpc>
                        <a:spcAft>
                          <a:spcPts val="0"/>
                        </a:spcAft>
                      </a:pPr>
                      <a:r>
                        <a:rPr lang="zh-TW" sz="2000" kern="100">
                          <a:effectLst/>
                          <a:latin typeface="Adobe 繁黑體 Std B" panose="020B0700000000000000" pitchFamily="34" charset="-120"/>
                          <a:ea typeface="Adobe 繁黑體 Std B" panose="020B0700000000000000" pitchFamily="34" charset="-120"/>
                        </a:rPr>
                        <a:t>相關職涯進路</a:t>
                      </a:r>
                    </a:p>
                  </a:txBody>
                  <a:tcPr marL="68580" marR="68580" marT="0" marB="0" anchor="ctr"/>
                </a:tc>
                <a:tc>
                  <a:txBody>
                    <a:bodyPr/>
                    <a:lstStyle/>
                    <a:p>
                      <a:pPr algn="ctr">
                        <a:lnSpc>
                          <a:spcPts val="1800"/>
                        </a:lnSpc>
                      </a:pPr>
                      <a:r>
                        <a:rPr lang="zh-TW" sz="1400">
                          <a:effectLst/>
                          <a:latin typeface="Adobe 繁黑體 Std B" panose="020B0700000000000000" pitchFamily="34" charset="-120"/>
                          <a:ea typeface="Adobe 繁黑體 Std B" panose="020B0700000000000000" pitchFamily="34" charset="-120"/>
                        </a:rPr>
                        <a:t>對應</a:t>
                      </a:r>
                      <a:r>
                        <a:rPr lang="en-US" sz="1400">
                          <a:effectLst/>
                          <a:latin typeface="Adobe 繁黑體 Std B" panose="020B0700000000000000" pitchFamily="34" charset="-120"/>
                          <a:ea typeface="Adobe 繁黑體 Std B" panose="020B0700000000000000" pitchFamily="34" charset="-120"/>
                        </a:rPr>
                        <a:t>UCAN</a:t>
                      </a:r>
                      <a:r>
                        <a:rPr lang="zh-TW" sz="1400">
                          <a:effectLst/>
                          <a:latin typeface="Adobe 繁黑體 Std B" panose="020B0700000000000000" pitchFamily="34" charset="-120"/>
                          <a:ea typeface="Adobe 繁黑體 Std B" panose="020B0700000000000000" pitchFamily="34" charset="-120"/>
                        </a:rPr>
                        <a:t>就業途徑</a:t>
                      </a:r>
                    </a:p>
                    <a:p>
                      <a:pPr algn="ctr">
                        <a:lnSpc>
                          <a:spcPts val="1800"/>
                        </a:lnSpc>
                      </a:pPr>
                      <a:r>
                        <a:rPr lang="en-US" sz="1400">
                          <a:effectLst/>
                          <a:latin typeface="Adobe 繁黑體 Std B" panose="020B0700000000000000" pitchFamily="34" charset="-120"/>
                          <a:ea typeface="Adobe 繁黑體 Std B" panose="020B0700000000000000" pitchFamily="34" charset="-120"/>
                        </a:rPr>
                        <a:t>(</a:t>
                      </a:r>
                      <a:r>
                        <a:rPr lang="zh-TW" sz="1400">
                          <a:effectLst/>
                          <a:latin typeface="Adobe 繁黑體 Std B" panose="020B0700000000000000" pitchFamily="34" charset="-120"/>
                          <a:ea typeface="Adobe 繁黑體 Std B" panose="020B0700000000000000" pitchFamily="34" charset="-120"/>
                        </a:rPr>
                        <a:t>目標人才</a:t>
                      </a:r>
                      <a:r>
                        <a:rPr lang="en-US" sz="1400">
                          <a:effectLst/>
                          <a:latin typeface="Adobe 繁黑體 Std B" panose="020B0700000000000000" pitchFamily="34" charset="-120"/>
                          <a:ea typeface="Adobe 繁黑體 Std B" panose="020B0700000000000000" pitchFamily="34" charset="-120"/>
                        </a:rPr>
                        <a:t>)</a:t>
                      </a:r>
                      <a:endParaRPr lang="zh-TW" sz="1400">
                        <a:effectLst/>
                        <a:latin typeface="Adobe 繁黑體 Std B" panose="020B0700000000000000" pitchFamily="34" charset="-120"/>
                        <a:ea typeface="Adobe 繁黑體 Std B" panose="020B0700000000000000" pitchFamily="34" charset="-120"/>
                      </a:endParaRPr>
                    </a:p>
                  </a:txBody>
                  <a:tcPr marL="68580" marR="68580" marT="0" marB="0" anchor="ctr"/>
                </a:tc>
                <a:extLst>
                  <a:ext uri="{0D108BD9-81ED-4DB2-BD59-A6C34878D82A}">
                    <a16:rowId xmlns:a16="http://schemas.microsoft.com/office/drawing/2014/main" val="3950097958"/>
                  </a:ext>
                </a:extLst>
              </a:tr>
              <a:tr h="711870">
                <a:tc>
                  <a:txBody>
                    <a:bodyPr/>
                    <a:lstStyle/>
                    <a:p>
                      <a:pPr algn="ctr">
                        <a:lnSpc>
                          <a:spcPts val="1800"/>
                        </a:lnSpc>
                        <a:spcAft>
                          <a:spcPts val="0"/>
                        </a:spcAft>
                      </a:pPr>
                      <a:r>
                        <a:rPr lang="zh-TW" sz="2000" kern="100">
                          <a:effectLst/>
                          <a:latin typeface="Adobe 繁黑體 Std B" panose="020B0700000000000000" pitchFamily="34" charset="-120"/>
                          <a:ea typeface="Adobe 繁黑體 Std B" panose="020B0700000000000000" pitchFamily="34" charset="-120"/>
                        </a:rPr>
                        <a:t>主要人才</a:t>
                      </a:r>
                    </a:p>
                  </a:txBody>
                  <a:tcPr marL="68580" marR="68580" marT="0" marB="0" anchor="ctr"/>
                </a:tc>
                <a:tc>
                  <a:txBody>
                    <a:bodyPr/>
                    <a:lstStyle/>
                    <a:p>
                      <a:pPr algn="ctr">
                        <a:lnSpc>
                          <a:spcPts val="1800"/>
                        </a:lnSpc>
                        <a:spcAft>
                          <a:spcPts val="0"/>
                        </a:spcAft>
                      </a:pPr>
                      <a:r>
                        <a:rPr lang="zh-TW" sz="2000" kern="100" dirty="0">
                          <a:effectLst/>
                          <a:latin typeface="Adobe 繁黑體 Std B" panose="020B0700000000000000" pitchFamily="34" charset="-120"/>
                          <a:ea typeface="Adobe 繁黑體 Std B" panose="020B0700000000000000" pitchFamily="34" charset="-120"/>
                        </a:rPr>
                        <a:t>醫療服務人才</a:t>
                      </a:r>
                    </a:p>
                  </a:txBody>
                  <a:tcPr marL="68580" marR="68580" marT="0" marB="0" anchor="ctr"/>
                </a:tc>
                <a:tc>
                  <a:txBody>
                    <a:bodyPr/>
                    <a:lstStyle/>
                    <a:p>
                      <a:pPr algn="ctr">
                        <a:lnSpc>
                          <a:spcPts val="1800"/>
                        </a:lnSpc>
                      </a:pPr>
                      <a:r>
                        <a:rPr lang="zh-TW" sz="2000" dirty="0">
                          <a:effectLst/>
                          <a:latin typeface="Adobe 繁黑體 Std B" panose="020B0700000000000000" pitchFamily="34" charset="-120"/>
                          <a:ea typeface="Adobe 繁黑體 Std B" panose="020B0700000000000000" pitchFamily="34" charset="-120"/>
                        </a:rPr>
                        <a:t>醫療保健類人員</a:t>
                      </a:r>
                    </a:p>
                  </a:txBody>
                  <a:tcPr marL="68580" marR="68580" marT="0" marB="0" anchor="ctr"/>
                </a:tc>
                <a:tc>
                  <a:txBody>
                    <a:bodyPr/>
                    <a:lstStyle/>
                    <a:p>
                      <a:pPr algn="ctr">
                        <a:lnSpc>
                          <a:spcPts val="1800"/>
                        </a:lnSpc>
                        <a:spcAft>
                          <a:spcPts val="0"/>
                        </a:spcAft>
                      </a:pPr>
                      <a:r>
                        <a:rPr lang="zh-TW" sz="2000" kern="100" dirty="0">
                          <a:effectLst/>
                          <a:latin typeface="Adobe 繁黑體 Std B" panose="020B0700000000000000" pitchFamily="34" charset="-120"/>
                          <a:ea typeface="Adobe 繁黑體 Std B" panose="020B0700000000000000" pitchFamily="34" charset="-120"/>
                        </a:rPr>
                        <a:t>醫療保健</a:t>
                      </a:r>
                      <a:r>
                        <a:rPr lang="en-US" sz="2000" kern="100" dirty="0">
                          <a:effectLst/>
                          <a:latin typeface="Adobe 繁黑體 Std B" panose="020B0700000000000000" pitchFamily="34" charset="-120"/>
                          <a:ea typeface="Adobe 繁黑體 Std B" panose="020B0700000000000000" pitchFamily="34" charset="-120"/>
                        </a:rPr>
                        <a:t>-</a:t>
                      </a:r>
                      <a:r>
                        <a:rPr lang="zh-TW" sz="2000" kern="100" dirty="0">
                          <a:effectLst/>
                          <a:latin typeface="Adobe 繁黑體 Std B" panose="020B0700000000000000" pitchFamily="34" charset="-120"/>
                          <a:ea typeface="Adobe 繁黑體 Std B" panose="020B0700000000000000" pitchFamily="34" charset="-120"/>
                        </a:rPr>
                        <a:t>醫療服務</a:t>
                      </a:r>
                    </a:p>
                  </a:txBody>
                  <a:tcPr marL="68580" marR="68580" marT="0" marB="0" anchor="ctr"/>
                </a:tc>
                <a:extLst>
                  <a:ext uri="{0D108BD9-81ED-4DB2-BD59-A6C34878D82A}">
                    <a16:rowId xmlns:a16="http://schemas.microsoft.com/office/drawing/2014/main" val="3667229538"/>
                  </a:ext>
                </a:extLst>
              </a:tr>
              <a:tr h="796193">
                <a:tc>
                  <a:txBody>
                    <a:bodyPr/>
                    <a:lstStyle/>
                    <a:p>
                      <a:pPr algn="ctr">
                        <a:lnSpc>
                          <a:spcPts val="1800"/>
                        </a:lnSpc>
                        <a:spcAft>
                          <a:spcPts val="0"/>
                        </a:spcAft>
                      </a:pPr>
                      <a:r>
                        <a:rPr lang="zh-TW" sz="2000" kern="100">
                          <a:effectLst/>
                          <a:latin typeface="Adobe 繁黑體 Std B" panose="020B0700000000000000" pitchFamily="34" charset="-120"/>
                          <a:ea typeface="Adobe 繁黑體 Std B" panose="020B0700000000000000" pitchFamily="34" charset="-120"/>
                        </a:rPr>
                        <a:t>能力指標</a:t>
                      </a:r>
                    </a:p>
                  </a:txBody>
                  <a:tcPr marL="68580" marR="68580" marT="0" marB="0" anchor="ctr"/>
                </a:tc>
                <a:tc>
                  <a:txBody>
                    <a:bodyPr/>
                    <a:lstStyle/>
                    <a:p>
                      <a:pPr algn="ctr">
                        <a:lnSpc>
                          <a:spcPts val="1800"/>
                        </a:lnSpc>
                      </a:pPr>
                      <a:r>
                        <a:rPr lang="zh-TW" sz="1400" dirty="0">
                          <a:effectLst/>
                          <a:latin typeface="Adobe 繁黑體 Std B" panose="020B0700000000000000" pitchFamily="34" charset="-120"/>
                          <a:ea typeface="Adobe 繁黑體 Std B" panose="020B0700000000000000" pitchFamily="34" charset="-120"/>
                        </a:rPr>
                        <a:t>系核心能力</a:t>
                      </a:r>
                    </a:p>
                    <a:p>
                      <a:pPr algn="ctr">
                        <a:lnSpc>
                          <a:spcPts val="1800"/>
                        </a:lnSpc>
                      </a:pPr>
                      <a:r>
                        <a:rPr lang="en-US" sz="1400" dirty="0">
                          <a:effectLst/>
                          <a:latin typeface="Adobe 繁黑體 Std B" panose="020B0700000000000000" pitchFamily="34" charset="-120"/>
                          <a:ea typeface="Adobe 繁黑體 Std B" panose="020B0700000000000000" pitchFamily="34" charset="-120"/>
                        </a:rPr>
                        <a:t>(</a:t>
                      </a:r>
                      <a:r>
                        <a:rPr lang="zh-TW" sz="1400" dirty="0">
                          <a:effectLst/>
                          <a:latin typeface="Adobe 繁黑體 Std B" panose="020B0700000000000000" pitchFamily="34" charset="-120"/>
                          <a:ea typeface="Adobe 繁黑體 Std B" panose="020B0700000000000000" pitchFamily="34" charset="-120"/>
                        </a:rPr>
                        <a:t>含專業能力與一般能力</a:t>
                      </a:r>
                      <a:r>
                        <a:rPr lang="en-US" sz="1400" dirty="0">
                          <a:effectLst/>
                          <a:latin typeface="Adobe 繁黑體 Std B" panose="020B0700000000000000" pitchFamily="34" charset="-120"/>
                          <a:ea typeface="Adobe 繁黑體 Std B" panose="020B0700000000000000" pitchFamily="34" charset="-120"/>
                        </a:rPr>
                        <a:t>)</a:t>
                      </a:r>
                      <a:endParaRPr lang="zh-TW" sz="1400" dirty="0">
                        <a:effectLst/>
                        <a:latin typeface="Adobe 繁黑體 Std B" panose="020B0700000000000000" pitchFamily="34" charset="-120"/>
                        <a:ea typeface="Adobe 繁黑體 Std B" panose="020B0700000000000000" pitchFamily="34" charset="-120"/>
                      </a:endParaRPr>
                    </a:p>
                  </a:txBody>
                  <a:tcPr marL="68580" marR="68580" marT="0" marB="0" anchor="ctr"/>
                </a:tc>
                <a:tc>
                  <a:txBody>
                    <a:bodyPr/>
                    <a:lstStyle/>
                    <a:p>
                      <a:pPr algn="ctr">
                        <a:lnSpc>
                          <a:spcPts val="1800"/>
                        </a:lnSpc>
                        <a:spcAft>
                          <a:spcPts val="0"/>
                        </a:spcAft>
                      </a:pPr>
                      <a:r>
                        <a:rPr lang="en-US" sz="2000" kern="100" dirty="0">
                          <a:effectLst/>
                          <a:latin typeface="Adobe 繁黑體 Std B" panose="020B0700000000000000" pitchFamily="34" charset="-120"/>
                          <a:ea typeface="Adobe 繁黑體 Std B" panose="020B0700000000000000" pitchFamily="34" charset="-120"/>
                        </a:rPr>
                        <a:t>-</a:t>
                      </a:r>
                      <a:endParaRPr lang="zh-TW" sz="2000" kern="100" dirty="0">
                        <a:effectLst/>
                        <a:latin typeface="Adobe 繁黑體 Std B" panose="020B0700000000000000" pitchFamily="34" charset="-120"/>
                        <a:ea typeface="Adobe 繁黑體 Std B" panose="020B0700000000000000" pitchFamily="34" charset="-120"/>
                      </a:endParaRPr>
                    </a:p>
                  </a:txBody>
                  <a:tcPr marL="68580" marR="68580" marT="0" marB="0" anchor="ctr"/>
                </a:tc>
                <a:tc>
                  <a:txBody>
                    <a:bodyPr/>
                    <a:lstStyle/>
                    <a:p>
                      <a:pPr algn="ctr">
                        <a:lnSpc>
                          <a:spcPts val="1800"/>
                        </a:lnSpc>
                        <a:spcAft>
                          <a:spcPts val="0"/>
                        </a:spcAft>
                      </a:pPr>
                      <a:r>
                        <a:rPr lang="zh-TW" sz="2000" kern="100" dirty="0">
                          <a:effectLst/>
                          <a:latin typeface="Adobe 繁黑體 Std B" panose="020B0700000000000000" pitchFamily="34" charset="-120"/>
                          <a:ea typeface="Adobe 繁黑體 Std B" panose="020B0700000000000000" pitchFamily="34" charset="-120"/>
                        </a:rPr>
                        <a:t>專業職能及共通職能</a:t>
                      </a:r>
                    </a:p>
                  </a:txBody>
                  <a:tcPr marL="68580" marR="68580" marT="0" marB="0" anchor="ctr"/>
                </a:tc>
                <a:extLst>
                  <a:ext uri="{0D108BD9-81ED-4DB2-BD59-A6C34878D82A}">
                    <a16:rowId xmlns:a16="http://schemas.microsoft.com/office/drawing/2014/main" val="1845974260"/>
                  </a:ext>
                </a:extLst>
              </a:tr>
            </a:tbl>
          </a:graphicData>
        </a:graphic>
      </p:graphicFrame>
    </p:spTree>
    <p:extLst>
      <p:ext uri="{BB962C8B-B14F-4D97-AF65-F5344CB8AC3E}">
        <p14:creationId xmlns:p14="http://schemas.microsoft.com/office/powerpoint/2010/main" val="15763155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5496" y="116632"/>
            <a:ext cx="8229600" cy="1143000"/>
          </a:xfrm>
        </p:spPr>
        <p:txBody>
          <a:bodyPr/>
          <a:lstStyle/>
          <a:p>
            <a:r>
              <a:rPr lang="zh-TW" altLang="zh-TW" b="1" dirty="0">
                <a:latin typeface="Adobe 繁黑體 Std B" panose="020B0700000000000000" pitchFamily="34" charset="-120"/>
                <a:ea typeface="Adobe 繁黑體 Std B" panose="020B0700000000000000" pitchFamily="34" charset="-120"/>
              </a:rPr>
              <a:t>目標人才之專業職能及共通職能</a:t>
            </a:r>
            <a:endParaRPr lang="zh-TW" altLang="en-US" dirty="0">
              <a:latin typeface="Adobe 繁黑體 Std B" panose="020B0700000000000000" pitchFamily="34" charset="-120"/>
              <a:ea typeface="Adobe 繁黑體 Std B" panose="020B0700000000000000" pitchFamily="34" charset="-120"/>
            </a:endParaRPr>
          </a:p>
        </p:txBody>
      </p:sp>
      <p:sp>
        <p:nvSpPr>
          <p:cNvPr id="3" name="投影片編號版面配置區 2"/>
          <p:cNvSpPr>
            <a:spLocks noGrp="1"/>
          </p:cNvSpPr>
          <p:nvPr>
            <p:ph type="sldNum" sz="quarter" idx="12"/>
          </p:nvPr>
        </p:nvSpPr>
        <p:spPr/>
        <p:txBody>
          <a:bodyPr/>
          <a:lstStyle/>
          <a:p>
            <a:fld id="{1AA13DDF-1A7C-424C-B71F-8F7A65DBF098}" type="slidenum">
              <a:rPr lang="zh-TW" altLang="en-US" smtClean="0"/>
              <a:pPr/>
              <a:t>19</a:t>
            </a:fld>
            <a:endParaRPr lang="zh-TW" altLang="en-US"/>
          </a:p>
        </p:txBody>
      </p:sp>
      <p:sp>
        <p:nvSpPr>
          <p:cNvPr id="6" name="矩形 5"/>
          <p:cNvSpPr/>
          <p:nvPr/>
        </p:nvSpPr>
        <p:spPr>
          <a:xfrm>
            <a:off x="242325" y="1320443"/>
            <a:ext cx="4068743" cy="400110"/>
          </a:xfrm>
          <a:prstGeom prst="rect">
            <a:avLst/>
          </a:prstGeom>
        </p:spPr>
        <p:txBody>
          <a:bodyPr wrap="none">
            <a:spAutoFit/>
          </a:bodyPr>
          <a:lstStyle/>
          <a:p>
            <a:r>
              <a:rPr lang="zh-TW" altLang="en-US" sz="2000" dirty="0"/>
              <a:t>醫療服務人才 </a:t>
            </a:r>
            <a:r>
              <a:rPr lang="en-US" altLang="zh-TW" sz="2000" dirty="0"/>
              <a:t>(</a:t>
            </a:r>
            <a:r>
              <a:rPr lang="zh-TW" altLang="en-US" sz="2000" dirty="0"/>
              <a:t>醫療保健</a:t>
            </a:r>
            <a:r>
              <a:rPr lang="en-US" altLang="zh-TW" sz="2000" dirty="0"/>
              <a:t>-</a:t>
            </a:r>
            <a:r>
              <a:rPr lang="zh-TW" altLang="en-US" sz="2000" dirty="0"/>
              <a:t>醫療服務</a:t>
            </a:r>
            <a:r>
              <a:rPr lang="en-US" altLang="zh-TW" sz="2000" dirty="0"/>
              <a:t>)</a:t>
            </a:r>
            <a:endParaRPr lang="zh-TW" altLang="en-US" sz="2000" dirty="0"/>
          </a:p>
        </p:txBody>
      </p:sp>
      <p:sp>
        <p:nvSpPr>
          <p:cNvPr id="7" name="矩形 6"/>
          <p:cNvSpPr/>
          <p:nvPr/>
        </p:nvSpPr>
        <p:spPr>
          <a:xfrm>
            <a:off x="242325" y="1720553"/>
            <a:ext cx="1435008" cy="369332"/>
          </a:xfrm>
          <a:prstGeom prst="rect">
            <a:avLst/>
          </a:prstGeom>
        </p:spPr>
        <p:txBody>
          <a:bodyPr wrap="none">
            <a:spAutoFit/>
          </a:bodyPr>
          <a:lstStyle/>
          <a:p>
            <a:pPr>
              <a:spcAft>
                <a:spcPts val="0"/>
              </a:spcAft>
            </a:pPr>
            <a:r>
              <a:rPr lang="en-US" altLang="zh-TW" b="1" kern="100" dirty="0">
                <a:latin typeface="Times New Roman" panose="02020603050405020304" pitchFamily="18" charset="0"/>
                <a:ea typeface="標楷體" panose="03000509000000000000" pitchFamily="65" charset="-120"/>
              </a:rPr>
              <a:t>(1) </a:t>
            </a:r>
            <a:r>
              <a:rPr lang="zh-TW" altLang="zh-TW" b="1" kern="100" dirty="0">
                <a:latin typeface="Times New Roman" panose="02020603050405020304" pitchFamily="18" charset="0"/>
                <a:ea typeface="標楷體" panose="03000509000000000000" pitchFamily="65" charset="-120"/>
              </a:rPr>
              <a:t>專業職能</a:t>
            </a:r>
            <a:endParaRPr lang="zh-TW" altLang="zh-TW" kern="100" dirty="0">
              <a:latin typeface="Times New Roman" panose="02020603050405020304" pitchFamily="18" charset="0"/>
              <a:ea typeface="新細明體" panose="02020500000000000000" pitchFamily="18" charset="-120"/>
            </a:endParaRPr>
          </a:p>
        </p:txBody>
      </p:sp>
      <p:graphicFrame>
        <p:nvGraphicFramePr>
          <p:cNvPr id="8" name="表格 7"/>
          <p:cNvGraphicFramePr>
            <a:graphicFrameLocks noGrp="1"/>
          </p:cNvGraphicFramePr>
          <p:nvPr>
            <p:extLst>
              <p:ext uri="{D42A27DB-BD31-4B8C-83A1-F6EECF244321}">
                <p14:modId xmlns:p14="http://schemas.microsoft.com/office/powerpoint/2010/main" val="1705171719"/>
              </p:ext>
            </p:extLst>
          </p:nvPr>
        </p:nvGraphicFramePr>
        <p:xfrm>
          <a:off x="1672896" y="2008161"/>
          <a:ext cx="6547269" cy="4348189"/>
        </p:xfrm>
        <a:graphic>
          <a:graphicData uri="http://schemas.openxmlformats.org/drawingml/2006/table">
            <a:tbl>
              <a:tblPr firstRow="1" firstCol="1" bandRow="1">
                <a:tableStyleId>{5C22544A-7EE6-4342-B048-85BDC9FD1C3A}</a:tableStyleId>
              </a:tblPr>
              <a:tblGrid>
                <a:gridCol w="6547269">
                  <a:extLst>
                    <a:ext uri="{9D8B030D-6E8A-4147-A177-3AD203B41FA5}">
                      <a16:colId xmlns:a16="http://schemas.microsoft.com/office/drawing/2014/main" val="2042410251"/>
                    </a:ext>
                  </a:extLst>
                </a:gridCol>
              </a:tblGrid>
              <a:tr h="362349">
                <a:tc>
                  <a:txBody>
                    <a:bodyPr/>
                    <a:lstStyle/>
                    <a:p>
                      <a:pPr fontAlgn="ctr">
                        <a:lnSpc>
                          <a:spcPct val="150000"/>
                        </a:lnSpc>
                        <a:spcAft>
                          <a:spcPts val="0"/>
                        </a:spcAft>
                      </a:pPr>
                      <a:r>
                        <a:rPr lang="en-US" sz="1400" kern="100" dirty="0">
                          <a:effectLst/>
                          <a:latin typeface="Adobe 繁黑體 Std B" panose="020B0700000000000000" pitchFamily="34" charset="-120"/>
                          <a:ea typeface="Adobe 繁黑體 Std B" panose="020B0700000000000000" pitchFamily="34" charset="-120"/>
                        </a:rPr>
                        <a:t>A. </a:t>
                      </a:r>
                      <a:r>
                        <a:rPr lang="zh-TW" sz="1400" kern="100" dirty="0">
                          <a:effectLst/>
                          <a:latin typeface="Adobe 繁黑體 Std B" panose="020B0700000000000000" pitchFamily="34" charset="-120"/>
                          <a:ea typeface="Adobe 繁黑體 Std B" panose="020B0700000000000000" pitchFamily="34" charset="-120"/>
                        </a:rPr>
                        <a:t>建立醫病關係以協助評估、了解身心健康問題。</a:t>
                      </a:r>
                    </a:p>
                  </a:txBody>
                  <a:tcPr marL="68580" marR="68580" marT="0" marB="0"/>
                </a:tc>
                <a:extLst>
                  <a:ext uri="{0D108BD9-81ED-4DB2-BD59-A6C34878D82A}">
                    <a16:rowId xmlns:a16="http://schemas.microsoft.com/office/drawing/2014/main" val="42667609"/>
                  </a:ext>
                </a:extLst>
              </a:tr>
              <a:tr h="362349">
                <a:tc>
                  <a:txBody>
                    <a:bodyPr/>
                    <a:lstStyle/>
                    <a:p>
                      <a:pPr fontAlgn="ct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短時間內與病患建立信任關係，使病患願意配合醫療照護措施。</a:t>
                      </a:r>
                    </a:p>
                  </a:txBody>
                  <a:tcPr marL="68580" marR="68580" marT="0" marB="0"/>
                </a:tc>
                <a:extLst>
                  <a:ext uri="{0D108BD9-81ED-4DB2-BD59-A6C34878D82A}">
                    <a16:rowId xmlns:a16="http://schemas.microsoft.com/office/drawing/2014/main" val="343158181"/>
                  </a:ext>
                </a:extLst>
              </a:tr>
              <a:tr h="362349">
                <a:tc>
                  <a:txBody>
                    <a:bodyPr/>
                    <a:lstStyle/>
                    <a:p>
                      <a:pPr fontAlgn="ct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說明醫療照護措施的步驟。</a:t>
                      </a:r>
                    </a:p>
                  </a:txBody>
                  <a:tcPr marL="68580" marR="68580" marT="0" marB="0"/>
                </a:tc>
                <a:extLst>
                  <a:ext uri="{0D108BD9-81ED-4DB2-BD59-A6C34878D82A}">
                    <a16:rowId xmlns:a16="http://schemas.microsoft.com/office/drawing/2014/main" val="2376696226"/>
                  </a:ext>
                </a:extLst>
              </a:tr>
              <a:tr h="362349">
                <a:tc>
                  <a:txBody>
                    <a:bodyPr/>
                    <a:lstStyle/>
                    <a:p>
                      <a:pPr fontAlgn="ctr">
                        <a:lnSpc>
                          <a:spcPct val="150000"/>
                        </a:lnSpc>
                        <a:spcAft>
                          <a:spcPts val="0"/>
                        </a:spcAft>
                      </a:pPr>
                      <a:r>
                        <a:rPr lang="en-US" sz="1400" kern="100" dirty="0">
                          <a:solidFill>
                            <a:srgbClr val="FFFFFF"/>
                          </a:solidFill>
                          <a:effectLst/>
                          <a:latin typeface="Adobe 繁黑體 Std B" panose="020B0700000000000000" pitchFamily="34" charset="-120"/>
                          <a:ea typeface="Adobe 繁黑體 Std B" panose="020B0700000000000000" pitchFamily="34" charset="-120"/>
                        </a:rPr>
                        <a:t>B. </a:t>
                      </a:r>
                      <a:r>
                        <a:rPr lang="zh-TW" sz="1400" kern="100" dirty="0">
                          <a:solidFill>
                            <a:srgbClr val="FFFFFF"/>
                          </a:solidFill>
                          <a:effectLst/>
                          <a:latin typeface="Adobe 繁黑體 Std B" panose="020B0700000000000000" pitchFamily="34" charset="-120"/>
                          <a:ea typeface="Adobe 繁黑體 Std B" panose="020B0700000000000000" pitchFamily="34" charset="-120"/>
                        </a:rPr>
                        <a:t>分析身心健康問題及病人需求，以訂定醫療照護計畫。</a:t>
                      </a:r>
                    </a:p>
                  </a:txBody>
                  <a:tcPr marL="68580" marR="68580" marT="0" marB="0">
                    <a:solidFill>
                      <a:schemeClr val="accent4">
                        <a:lumMod val="50000"/>
                        <a:lumOff val="50000"/>
                      </a:schemeClr>
                    </a:solidFill>
                  </a:tcPr>
                </a:tc>
                <a:extLst>
                  <a:ext uri="{0D108BD9-81ED-4DB2-BD59-A6C34878D82A}">
                    <a16:rowId xmlns:a16="http://schemas.microsoft.com/office/drawing/2014/main" val="2340481387"/>
                  </a:ext>
                </a:extLst>
              </a:tr>
              <a:tr h="362349">
                <a:tc>
                  <a:txBody>
                    <a:bodyPr/>
                    <a:lstStyle/>
                    <a:p>
                      <a:pPr fontAlgn="ctr">
                        <a:lnSpc>
                          <a:spcPct val="150000"/>
                        </a:lnSpc>
                        <a:spcAft>
                          <a:spcPts val="0"/>
                        </a:spcAft>
                      </a:pPr>
                      <a:r>
                        <a:rPr lang="zh-TW" sz="1400" kern="100" dirty="0">
                          <a:solidFill>
                            <a:srgbClr val="FFFFFF"/>
                          </a:solidFill>
                          <a:effectLst/>
                          <a:latin typeface="Adobe 繁黑體 Std B" panose="020B0700000000000000" pitchFamily="34" charset="-120"/>
                          <a:ea typeface="Adobe 繁黑體 Std B" panose="020B0700000000000000" pitchFamily="34" charset="-120"/>
                        </a:rPr>
                        <a:t>蒐集病患之資訊包括病歷記錄、照護資料、各項檢驗值、影像檢查資料。</a:t>
                      </a:r>
                    </a:p>
                  </a:txBody>
                  <a:tcPr marL="68580" marR="68580" marT="0" marB="0">
                    <a:solidFill>
                      <a:schemeClr val="accent4">
                        <a:lumMod val="50000"/>
                        <a:lumOff val="50000"/>
                      </a:schemeClr>
                    </a:solidFill>
                  </a:tcPr>
                </a:tc>
                <a:extLst>
                  <a:ext uri="{0D108BD9-81ED-4DB2-BD59-A6C34878D82A}">
                    <a16:rowId xmlns:a16="http://schemas.microsoft.com/office/drawing/2014/main" val="594248191"/>
                  </a:ext>
                </a:extLst>
              </a:tr>
              <a:tr h="362349">
                <a:tc>
                  <a:txBody>
                    <a:bodyPr/>
                    <a:lstStyle/>
                    <a:p>
                      <a:pPr fontAlgn="ctr">
                        <a:lnSpc>
                          <a:spcPct val="150000"/>
                        </a:lnSpc>
                        <a:spcAft>
                          <a:spcPts val="0"/>
                        </a:spcAft>
                      </a:pPr>
                      <a:r>
                        <a:rPr lang="zh-TW" sz="1400" kern="100" dirty="0">
                          <a:solidFill>
                            <a:srgbClr val="FFFFFF"/>
                          </a:solidFill>
                          <a:effectLst/>
                          <a:latin typeface="Adobe 繁黑體 Std B" panose="020B0700000000000000" pitchFamily="34" charset="-120"/>
                          <a:ea typeface="Adobe 繁黑體 Std B" panose="020B0700000000000000" pitchFamily="34" charset="-120"/>
                        </a:rPr>
                        <a:t>評估病患的健康照護問題與需求。</a:t>
                      </a:r>
                    </a:p>
                  </a:txBody>
                  <a:tcPr marL="68580" marR="68580" marT="0" marB="0">
                    <a:solidFill>
                      <a:schemeClr val="accent4">
                        <a:lumMod val="50000"/>
                        <a:lumOff val="50000"/>
                      </a:schemeClr>
                    </a:solidFill>
                  </a:tcPr>
                </a:tc>
                <a:extLst>
                  <a:ext uri="{0D108BD9-81ED-4DB2-BD59-A6C34878D82A}">
                    <a16:rowId xmlns:a16="http://schemas.microsoft.com/office/drawing/2014/main" val="765639548"/>
                  </a:ext>
                </a:extLst>
              </a:tr>
              <a:tr h="362349">
                <a:tc>
                  <a:txBody>
                    <a:bodyPr/>
                    <a:lstStyle/>
                    <a:p>
                      <a:pPr fontAlgn="ctr">
                        <a:lnSpc>
                          <a:spcPct val="150000"/>
                        </a:lnSpc>
                        <a:spcAft>
                          <a:spcPts val="0"/>
                        </a:spcAft>
                      </a:pPr>
                      <a:r>
                        <a:rPr lang="zh-TW" sz="1400" kern="100" dirty="0">
                          <a:solidFill>
                            <a:srgbClr val="FFFFFF"/>
                          </a:solidFill>
                          <a:effectLst/>
                          <a:latin typeface="Adobe 繁黑體 Std B" panose="020B0700000000000000" pitchFamily="34" charset="-120"/>
                          <a:ea typeface="Adobe 繁黑體 Std B" panose="020B0700000000000000" pitchFamily="34" charset="-120"/>
                        </a:rPr>
                        <a:t>制定治療照護計畫以解決身心健康問題。</a:t>
                      </a:r>
                    </a:p>
                  </a:txBody>
                  <a:tcPr marL="68580" marR="68580" marT="0" marB="0">
                    <a:solidFill>
                      <a:schemeClr val="accent4">
                        <a:lumMod val="50000"/>
                        <a:lumOff val="50000"/>
                      </a:schemeClr>
                    </a:solidFill>
                  </a:tcPr>
                </a:tc>
                <a:extLst>
                  <a:ext uri="{0D108BD9-81ED-4DB2-BD59-A6C34878D82A}">
                    <a16:rowId xmlns:a16="http://schemas.microsoft.com/office/drawing/2014/main" val="2569082564"/>
                  </a:ext>
                </a:extLst>
              </a:tr>
              <a:tr h="362349">
                <a:tc>
                  <a:txBody>
                    <a:bodyPr/>
                    <a:lstStyle/>
                    <a:p>
                      <a:pPr fontAlgn="ctr">
                        <a:lnSpc>
                          <a:spcPct val="150000"/>
                        </a:lnSpc>
                        <a:spcAft>
                          <a:spcPts val="0"/>
                        </a:spcAft>
                      </a:pPr>
                      <a:r>
                        <a:rPr lang="en-US" sz="1400" kern="100" dirty="0">
                          <a:effectLst/>
                          <a:latin typeface="Adobe 繁黑體 Std B" panose="020B0700000000000000" pitchFamily="34" charset="-120"/>
                          <a:ea typeface="Adobe 繁黑體 Std B" panose="020B0700000000000000" pitchFamily="34" charset="-120"/>
                        </a:rPr>
                        <a:t>C. </a:t>
                      </a:r>
                      <a:r>
                        <a:rPr lang="zh-TW" sz="1400" kern="100" dirty="0">
                          <a:effectLst/>
                          <a:latin typeface="Adobe 繁黑體 Std B" panose="020B0700000000000000" pitchFamily="34" charset="-120"/>
                          <a:ea typeface="Adobe 繁黑體 Std B" panose="020B0700000000000000" pitchFamily="34" charset="-120"/>
                        </a:rPr>
                        <a:t>執行並落實醫療照護措施。</a:t>
                      </a:r>
                    </a:p>
                  </a:txBody>
                  <a:tcPr marL="68580" marR="68580" marT="0" marB="0"/>
                </a:tc>
                <a:extLst>
                  <a:ext uri="{0D108BD9-81ED-4DB2-BD59-A6C34878D82A}">
                    <a16:rowId xmlns:a16="http://schemas.microsoft.com/office/drawing/2014/main" val="16484351"/>
                  </a:ext>
                </a:extLst>
              </a:tr>
              <a:tr h="362349">
                <a:tc>
                  <a:txBody>
                    <a:bodyPr/>
                    <a:lstStyle/>
                    <a:p>
                      <a:pPr fontAlgn="ct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醫療照護過程中，詳盡監督並回報患者健康狀況。</a:t>
                      </a:r>
                    </a:p>
                  </a:txBody>
                  <a:tcPr marL="68580" marR="68580" marT="0" marB="0"/>
                </a:tc>
                <a:extLst>
                  <a:ext uri="{0D108BD9-81ED-4DB2-BD59-A6C34878D82A}">
                    <a16:rowId xmlns:a16="http://schemas.microsoft.com/office/drawing/2014/main" val="335681775"/>
                  </a:ext>
                </a:extLst>
              </a:tr>
              <a:tr h="724699">
                <a:tc>
                  <a:txBody>
                    <a:bodyPr/>
                    <a:lstStyle/>
                    <a:p>
                      <a:pPr fontAlgn="ct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根據管理規範及實際情況來報告病患的健康狀態，以提供醫療照護團隊評估和調整治療照護計畫。</a:t>
                      </a:r>
                    </a:p>
                  </a:txBody>
                  <a:tcPr marL="68580" marR="68580" marT="0" marB="0"/>
                </a:tc>
                <a:extLst>
                  <a:ext uri="{0D108BD9-81ED-4DB2-BD59-A6C34878D82A}">
                    <a16:rowId xmlns:a16="http://schemas.microsoft.com/office/drawing/2014/main" val="1697840944"/>
                  </a:ext>
                </a:extLst>
              </a:tr>
              <a:tr h="362349">
                <a:tc>
                  <a:txBody>
                    <a:bodyPr/>
                    <a:lstStyle/>
                    <a:p>
                      <a:pPr fontAlgn="ct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醫療團隊能充份且暢通地進行溝通。</a:t>
                      </a:r>
                    </a:p>
                  </a:txBody>
                  <a:tcPr marL="68580" marR="68580" marT="0" marB="0"/>
                </a:tc>
                <a:extLst>
                  <a:ext uri="{0D108BD9-81ED-4DB2-BD59-A6C34878D82A}">
                    <a16:rowId xmlns:a16="http://schemas.microsoft.com/office/drawing/2014/main" val="3744535802"/>
                  </a:ext>
                </a:extLst>
              </a:tr>
            </a:tbl>
          </a:graphicData>
        </a:graphic>
      </p:graphicFrame>
    </p:spTree>
    <p:extLst>
      <p:ext uri="{BB962C8B-B14F-4D97-AF65-F5344CB8AC3E}">
        <p14:creationId xmlns:p14="http://schemas.microsoft.com/office/powerpoint/2010/main" val="3122165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1AA13DDF-1A7C-424C-B71F-8F7A65DBF098}" type="slidenum">
              <a:rPr lang="zh-TW" altLang="en-US" smtClean="0"/>
              <a:t>2</a:t>
            </a:fld>
            <a:endParaRPr lang="zh-TW" altLang="en-US"/>
          </a:p>
        </p:txBody>
      </p:sp>
      <p:pic>
        <p:nvPicPr>
          <p:cNvPr id="4" name="圖片 3"/>
          <p:cNvPicPr/>
          <p:nvPr/>
        </p:nvPicPr>
        <p:blipFill>
          <a:blip r:embed="rId2">
            <a:extLst>
              <a:ext uri="{28A0092B-C50C-407E-A947-70E740481C1C}">
                <a14:useLocalDpi xmlns:a14="http://schemas.microsoft.com/office/drawing/2010/main" val="0"/>
              </a:ext>
            </a:extLst>
          </a:blip>
          <a:stretch>
            <a:fillRect/>
          </a:stretch>
        </p:blipFill>
        <p:spPr>
          <a:xfrm>
            <a:off x="179512" y="1700808"/>
            <a:ext cx="8712968" cy="4536504"/>
          </a:xfrm>
          <a:prstGeom prst="rect">
            <a:avLst/>
          </a:prstGeom>
        </p:spPr>
      </p:pic>
      <p:sp>
        <p:nvSpPr>
          <p:cNvPr id="5" name="矩形 4"/>
          <p:cNvSpPr/>
          <p:nvPr/>
        </p:nvSpPr>
        <p:spPr>
          <a:xfrm>
            <a:off x="0" y="404664"/>
            <a:ext cx="8496944" cy="523220"/>
          </a:xfrm>
          <a:prstGeom prst="rect">
            <a:avLst/>
          </a:prstGeom>
        </p:spPr>
        <p:txBody>
          <a:bodyPr wrap="square">
            <a:spAutoFit/>
          </a:bodyPr>
          <a:lstStyle/>
          <a:p>
            <a:r>
              <a:rPr lang="zh-TW" altLang="zh-TW" sz="2800" kern="100" dirty="0">
                <a:solidFill>
                  <a:srgbClr val="0000CC"/>
                </a:solidFill>
                <a:latin typeface="標楷體" panose="03000509000000000000" pitchFamily="65" charset="-120"/>
                <a:ea typeface="標楷體" panose="03000509000000000000" pitchFamily="65" charset="-120"/>
                <a:cs typeface="Times New Roman" panose="02020603050405020304" pitchFamily="18" charset="0"/>
              </a:rPr>
              <a:t>「樂活創新服務」教育目標與全球健康市場發展趨勢</a:t>
            </a:r>
            <a:endParaRPr lang="zh-TW" altLang="en-US" sz="2800" dirty="0">
              <a:solidFill>
                <a:srgbClr val="0000CC"/>
              </a:solidFill>
              <a:latin typeface="標楷體" panose="03000509000000000000" pitchFamily="65" charset="-120"/>
              <a:ea typeface="標楷體" panose="03000509000000000000" pitchFamily="65" charset="-120"/>
            </a:endParaRPr>
          </a:p>
        </p:txBody>
      </p:sp>
      <p:pic>
        <p:nvPicPr>
          <p:cNvPr id="6" name="圖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412776"/>
            <a:ext cx="1027915" cy="683658"/>
          </a:xfrm>
          <a:prstGeom prst="rect">
            <a:avLst/>
          </a:prstGeom>
        </p:spPr>
      </p:pic>
    </p:spTree>
    <p:extLst>
      <p:ext uri="{BB962C8B-B14F-4D97-AF65-F5344CB8AC3E}">
        <p14:creationId xmlns:p14="http://schemas.microsoft.com/office/powerpoint/2010/main" val="4125692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1AA13DDF-1A7C-424C-B71F-8F7A65DBF098}" type="slidenum">
              <a:rPr lang="zh-TW" altLang="en-US" smtClean="0"/>
              <a:pPr/>
              <a:t>20</a:t>
            </a:fld>
            <a:endParaRPr lang="zh-TW" altLang="en-US"/>
          </a:p>
        </p:txBody>
      </p:sp>
      <p:graphicFrame>
        <p:nvGraphicFramePr>
          <p:cNvPr id="4" name="表格 3"/>
          <p:cNvGraphicFramePr>
            <a:graphicFrameLocks noGrp="1"/>
          </p:cNvGraphicFramePr>
          <p:nvPr>
            <p:extLst>
              <p:ext uri="{D42A27DB-BD31-4B8C-83A1-F6EECF244321}">
                <p14:modId xmlns:p14="http://schemas.microsoft.com/office/powerpoint/2010/main" val="564448862"/>
              </p:ext>
            </p:extLst>
          </p:nvPr>
        </p:nvGraphicFramePr>
        <p:xfrm>
          <a:off x="539552" y="1910574"/>
          <a:ext cx="8229600" cy="4464500"/>
        </p:xfrm>
        <a:graphic>
          <a:graphicData uri="http://schemas.openxmlformats.org/drawingml/2006/table">
            <a:tbl>
              <a:tblPr firstRow="1" firstCol="1" bandRow="1">
                <a:tableStyleId>{5C22544A-7EE6-4342-B048-85BDC9FD1C3A}</a:tableStyleId>
              </a:tblPr>
              <a:tblGrid>
                <a:gridCol w="8229600">
                  <a:extLst>
                    <a:ext uri="{9D8B030D-6E8A-4147-A177-3AD203B41FA5}">
                      <a16:colId xmlns:a16="http://schemas.microsoft.com/office/drawing/2014/main" val="2639327356"/>
                    </a:ext>
                  </a:extLst>
                </a:gridCol>
              </a:tblGrid>
              <a:tr h="446450">
                <a:tc>
                  <a:txBody>
                    <a:bodyPr/>
                    <a:lstStyle/>
                    <a:p>
                      <a:pPr fontAlgn="ctr">
                        <a:spcAft>
                          <a:spcPts val="0"/>
                        </a:spcAft>
                      </a:pPr>
                      <a:r>
                        <a:rPr lang="en-US" sz="1400" kern="100" dirty="0">
                          <a:effectLst/>
                          <a:latin typeface="Adobe 繁黑體 Std B" panose="020B0700000000000000" pitchFamily="34" charset="-120"/>
                          <a:ea typeface="Adobe 繁黑體 Std B" panose="020B0700000000000000" pitchFamily="34" charset="-120"/>
                        </a:rPr>
                        <a:t>D. </a:t>
                      </a:r>
                      <a:r>
                        <a:rPr lang="zh-TW" sz="1400" kern="100" dirty="0">
                          <a:effectLst/>
                          <a:latin typeface="Adobe 繁黑體 Std B" panose="020B0700000000000000" pitchFamily="34" charset="-120"/>
                          <a:ea typeface="Adobe 繁黑體 Std B" panose="020B0700000000000000" pitchFamily="34" charset="-120"/>
                        </a:rPr>
                        <a:t>追蹤醫療照護效果。</a:t>
                      </a:r>
                    </a:p>
                  </a:txBody>
                  <a:tcPr marL="68580" marR="68580" marT="0" marB="0" anchor="ctr">
                    <a:solidFill>
                      <a:schemeClr val="accent4">
                        <a:lumMod val="50000"/>
                        <a:lumOff val="50000"/>
                      </a:schemeClr>
                    </a:solidFill>
                  </a:tcPr>
                </a:tc>
                <a:extLst>
                  <a:ext uri="{0D108BD9-81ED-4DB2-BD59-A6C34878D82A}">
                    <a16:rowId xmlns:a16="http://schemas.microsoft.com/office/drawing/2014/main" val="2054146743"/>
                  </a:ext>
                </a:extLst>
              </a:tr>
              <a:tr h="446450">
                <a:tc>
                  <a:txBody>
                    <a:bodyPr/>
                    <a:lstStyle/>
                    <a:p>
                      <a:pPr fontAlgn="ctr">
                        <a:spcAft>
                          <a:spcPts val="0"/>
                        </a:spcAft>
                      </a:pPr>
                      <a:r>
                        <a:rPr lang="zh-TW" sz="1400" kern="100" dirty="0">
                          <a:effectLst/>
                          <a:latin typeface="Adobe 繁黑體 Std B" panose="020B0700000000000000" pitchFamily="34" charset="-120"/>
                          <a:ea typeface="Adobe 繁黑體 Std B" panose="020B0700000000000000" pitchFamily="34" charset="-120"/>
                        </a:rPr>
                        <a:t>評估病患的狀態，以評斷是否有達到治療或照護的目標。</a:t>
                      </a:r>
                    </a:p>
                  </a:txBody>
                  <a:tcPr marL="68580" marR="68580" marT="0" marB="0" anchor="ctr">
                    <a:solidFill>
                      <a:schemeClr val="accent4">
                        <a:lumMod val="50000"/>
                        <a:lumOff val="50000"/>
                      </a:schemeClr>
                    </a:solidFill>
                  </a:tcPr>
                </a:tc>
                <a:extLst>
                  <a:ext uri="{0D108BD9-81ED-4DB2-BD59-A6C34878D82A}">
                    <a16:rowId xmlns:a16="http://schemas.microsoft.com/office/drawing/2014/main" val="1154186449"/>
                  </a:ext>
                </a:extLst>
              </a:tr>
              <a:tr h="446450">
                <a:tc>
                  <a:txBody>
                    <a:bodyPr/>
                    <a:lstStyle/>
                    <a:p>
                      <a:pPr fontAlgn="ctr">
                        <a:spcAft>
                          <a:spcPts val="0"/>
                        </a:spcAft>
                      </a:pPr>
                      <a:r>
                        <a:rPr lang="zh-TW" sz="1400" kern="100" dirty="0">
                          <a:effectLst/>
                          <a:latin typeface="Adobe 繁黑體 Std B" panose="020B0700000000000000" pitchFamily="34" charset="-120"/>
                          <a:ea typeface="Adobe 繁黑體 Std B" panose="020B0700000000000000" pitchFamily="34" charset="-120"/>
                        </a:rPr>
                        <a:t>根據病患的反應修改或制定治療計劃。</a:t>
                      </a:r>
                      <a:r>
                        <a:rPr lang="en-US" sz="1400" kern="100" dirty="0">
                          <a:effectLst/>
                          <a:latin typeface="Adobe 繁黑體 Std B" panose="020B0700000000000000" pitchFamily="34" charset="-120"/>
                          <a:ea typeface="Adobe 繁黑體 Std B" panose="020B0700000000000000" pitchFamily="34" charset="-120"/>
                        </a:rPr>
                        <a:t> </a:t>
                      </a:r>
                      <a:endParaRPr lang="zh-TW" sz="1400" kern="100" dirty="0">
                        <a:effectLst/>
                        <a:latin typeface="Adobe 繁黑體 Std B" panose="020B0700000000000000" pitchFamily="34" charset="-120"/>
                        <a:ea typeface="Adobe 繁黑體 Std B" panose="020B0700000000000000" pitchFamily="34" charset="-120"/>
                      </a:endParaRPr>
                    </a:p>
                  </a:txBody>
                  <a:tcPr marL="68580" marR="68580" marT="0" marB="0" anchor="ctr">
                    <a:solidFill>
                      <a:schemeClr val="accent4">
                        <a:lumMod val="50000"/>
                        <a:lumOff val="50000"/>
                      </a:schemeClr>
                    </a:solidFill>
                  </a:tcPr>
                </a:tc>
                <a:extLst>
                  <a:ext uri="{0D108BD9-81ED-4DB2-BD59-A6C34878D82A}">
                    <a16:rowId xmlns:a16="http://schemas.microsoft.com/office/drawing/2014/main" val="2249062263"/>
                  </a:ext>
                </a:extLst>
              </a:tr>
              <a:tr h="446450">
                <a:tc>
                  <a:txBody>
                    <a:bodyPr/>
                    <a:lstStyle/>
                    <a:p>
                      <a:pPr fontAlgn="ctr">
                        <a:spcAft>
                          <a:spcPts val="0"/>
                        </a:spcAft>
                      </a:pPr>
                      <a:r>
                        <a:rPr lang="en-US" sz="1400" kern="100" dirty="0">
                          <a:effectLst/>
                          <a:latin typeface="Adobe 繁黑體 Std B" panose="020B0700000000000000" pitchFamily="34" charset="-120"/>
                          <a:ea typeface="Adobe 繁黑體 Std B" panose="020B0700000000000000" pitchFamily="34" charset="-120"/>
                        </a:rPr>
                        <a:t>E. </a:t>
                      </a:r>
                      <a:r>
                        <a:rPr lang="zh-TW" sz="1400" kern="100" dirty="0">
                          <a:effectLst/>
                          <a:latin typeface="Adobe 繁黑體 Std B" panose="020B0700000000000000" pitchFamily="34" charset="-120"/>
                          <a:ea typeface="Adobe 繁黑體 Std B" panose="020B0700000000000000" pitchFamily="34" charset="-120"/>
                        </a:rPr>
                        <a:t>依醫療照護或病人需求進行轉介或轉銜，以協助病患得到持續性照護。</a:t>
                      </a:r>
                    </a:p>
                  </a:txBody>
                  <a:tcPr marL="68580" marR="68580" marT="0" marB="0" anchor="ctr"/>
                </a:tc>
                <a:extLst>
                  <a:ext uri="{0D108BD9-81ED-4DB2-BD59-A6C34878D82A}">
                    <a16:rowId xmlns:a16="http://schemas.microsoft.com/office/drawing/2014/main" val="829423043"/>
                  </a:ext>
                </a:extLst>
              </a:tr>
              <a:tr h="446450">
                <a:tc>
                  <a:txBody>
                    <a:bodyPr/>
                    <a:lstStyle/>
                    <a:p>
                      <a:pPr fontAlgn="ctr">
                        <a:spcAft>
                          <a:spcPts val="0"/>
                        </a:spcAft>
                      </a:pPr>
                      <a:r>
                        <a:rPr lang="zh-TW" sz="1400" kern="100" dirty="0">
                          <a:effectLst/>
                          <a:latin typeface="Adobe 繁黑體 Std B" panose="020B0700000000000000" pitchFamily="34" charset="-120"/>
                          <a:ea typeface="Adobe 繁黑體 Std B" panose="020B0700000000000000" pitchFamily="34" charset="-120"/>
                        </a:rPr>
                        <a:t>依病人狀況訂定出院準備計劃。</a:t>
                      </a:r>
                    </a:p>
                  </a:txBody>
                  <a:tcPr marL="68580" marR="68580" marT="0" marB="0" anchor="ctr"/>
                </a:tc>
                <a:extLst>
                  <a:ext uri="{0D108BD9-81ED-4DB2-BD59-A6C34878D82A}">
                    <a16:rowId xmlns:a16="http://schemas.microsoft.com/office/drawing/2014/main" val="3380112845"/>
                  </a:ext>
                </a:extLst>
              </a:tr>
              <a:tr h="446450">
                <a:tc>
                  <a:txBody>
                    <a:bodyPr/>
                    <a:lstStyle/>
                    <a:p>
                      <a:pPr fontAlgn="ctr">
                        <a:spcAft>
                          <a:spcPts val="0"/>
                        </a:spcAft>
                      </a:pPr>
                      <a:r>
                        <a:rPr lang="zh-TW" sz="1400" kern="100" dirty="0">
                          <a:effectLst/>
                          <a:latin typeface="Adobe 繁黑體 Std B" panose="020B0700000000000000" pitchFamily="34" charset="-120"/>
                          <a:ea typeface="Adobe 繁黑體 Std B" panose="020B0700000000000000" pitchFamily="34" charset="-120"/>
                        </a:rPr>
                        <a:t>提供出院病人社會、經濟及心理層面之諮詢並紀錄之。</a:t>
                      </a:r>
                    </a:p>
                  </a:txBody>
                  <a:tcPr marL="68580" marR="68580" marT="0" marB="0" anchor="ctr"/>
                </a:tc>
                <a:extLst>
                  <a:ext uri="{0D108BD9-81ED-4DB2-BD59-A6C34878D82A}">
                    <a16:rowId xmlns:a16="http://schemas.microsoft.com/office/drawing/2014/main" val="594558711"/>
                  </a:ext>
                </a:extLst>
              </a:tr>
              <a:tr h="446450">
                <a:tc>
                  <a:txBody>
                    <a:bodyPr/>
                    <a:lstStyle/>
                    <a:p>
                      <a:pPr fontAlgn="ctr">
                        <a:spcAft>
                          <a:spcPts val="0"/>
                        </a:spcAft>
                      </a:pPr>
                      <a:r>
                        <a:rPr lang="zh-TW" sz="1400" kern="100" dirty="0">
                          <a:effectLst/>
                          <a:latin typeface="Adobe 繁黑體 Std B" panose="020B0700000000000000" pitchFamily="34" charset="-120"/>
                          <a:ea typeface="Adobe 繁黑體 Std B" panose="020B0700000000000000" pitchFamily="34" charset="-120"/>
                        </a:rPr>
                        <a:t>與後續照護服務之單位建立聯繫及合作關係。</a:t>
                      </a:r>
                    </a:p>
                  </a:txBody>
                  <a:tcPr marL="68580" marR="68580" marT="0" marB="0" anchor="ctr"/>
                </a:tc>
                <a:extLst>
                  <a:ext uri="{0D108BD9-81ED-4DB2-BD59-A6C34878D82A}">
                    <a16:rowId xmlns:a16="http://schemas.microsoft.com/office/drawing/2014/main" val="2979212486"/>
                  </a:ext>
                </a:extLst>
              </a:tr>
              <a:tr h="446450">
                <a:tc>
                  <a:txBody>
                    <a:bodyPr/>
                    <a:lstStyle/>
                    <a:p>
                      <a:pPr fontAlgn="ctr">
                        <a:spcAft>
                          <a:spcPts val="0"/>
                        </a:spcAft>
                      </a:pPr>
                      <a:r>
                        <a:rPr lang="en-US" sz="1400" kern="100" dirty="0">
                          <a:effectLst/>
                          <a:latin typeface="Adobe 繁黑體 Std B" panose="020B0700000000000000" pitchFamily="34" charset="-120"/>
                          <a:ea typeface="Adobe 繁黑體 Std B" panose="020B0700000000000000" pitchFamily="34" charset="-120"/>
                        </a:rPr>
                        <a:t>F. </a:t>
                      </a:r>
                      <a:r>
                        <a:rPr lang="zh-TW" sz="1400" kern="100" dirty="0">
                          <a:effectLst/>
                          <a:latin typeface="Adobe 繁黑體 Std B" panose="020B0700000000000000" pitchFamily="34" charset="-120"/>
                          <a:ea typeface="Adobe 繁黑體 Std B" panose="020B0700000000000000" pitchFamily="34" charset="-120"/>
                        </a:rPr>
                        <a:t>執行及推廣社區醫療及照護保健相關活動。</a:t>
                      </a:r>
                    </a:p>
                  </a:txBody>
                  <a:tcPr marL="68580" marR="68580" marT="0" marB="0" anchor="ctr">
                    <a:solidFill>
                      <a:schemeClr val="accent4">
                        <a:lumMod val="50000"/>
                        <a:lumOff val="50000"/>
                      </a:schemeClr>
                    </a:solidFill>
                  </a:tcPr>
                </a:tc>
                <a:extLst>
                  <a:ext uri="{0D108BD9-81ED-4DB2-BD59-A6C34878D82A}">
                    <a16:rowId xmlns:a16="http://schemas.microsoft.com/office/drawing/2014/main" val="403949713"/>
                  </a:ext>
                </a:extLst>
              </a:tr>
              <a:tr h="446450">
                <a:tc>
                  <a:txBody>
                    <a:bodyPr/>
                    <a:lstStyle/>
                    <a:p>
                      <a:pPr fontAlgn="ctr">
                        <a:spcAft>
                          <a:spcPts val="0"/>
                        </a:spcAft>
                      </a:pPr>
                      <a:r>
                        <a:rPr lang="zh-TW" sz="1400" kern="100" dirty="0">
                          <a:effectLst/>
                          <a:latin typeface="Adobe 繁黑體 Std B" panose="020B0700000000000000" pitchFamily="34" charset="-120"/>
                          <a:ea typeface="Adobe 繁黑體 Std B" panose="020B0700000000000000" pitchFamily="34" charset="-120"/>
                        </a:rPr>
                        <a:t>依民間組織或政府政策執行社區醫療保健及照護活動。</a:t>
                      </a:r>
                    </a:p>
                  </a:txBody>
                  <a:tcPr marL="68580" marR="68580" marT="0" marB="0" anchor="ctr">
                    <a:solidFill>
                      <a:schemeClr val="accent4">
                        <a:lumMod val="50000"/>
                        <a:lumOff val="50000"/>
                      </a:schemeClr>
                    </a:solidFill>
                  </a:tcPr>
                </a:tc>
                <a:extLst>
                  <a:ext uri="{0D108BD9-81ED-4DB2-BD59-A6C34878D82A}">
                    <a16:rowId xmlns:a16="http://schemas.microsoft.com/office/drawing/2014/main" val="4131439660"/>
                  </a:ext>
                </a:extLst>
              </a:tr>
              <a:tr h="446450">
                <a:tc>
                  <a:txBody>
                    <a:bodyPr/>
                    <a:lstStyle/>
                    <a:p>
                      <a:pPr fontAlgn="ctr">
                        <a:spcAft>
                          <a:spcPts val="0"/>
                        </a:spcAft>
                      </a:pPr>
                      <a:r>
                        <a:rPr lang="zh-TW" sz="1400" kern="100" dirty="0">
                          <a:effectLst/>
                          <a:latin typeface="Adobe 繁黑體 Std B" panose="020B0700000000000000" pitchFamily="34" charset="-120"/>
                          <a:ea typeface="Adobe 繁黑體 Std B" panose="020B0700000000000000" pitchFamily="34" charset="-120"/>
                        </a:rPr>
                        <a:t>依組織或政府政策協助推廣社區居民對健康、自我保健及照護知識的了解。</a:t>
                      </a:r>
                    </a:p>
                  </a:txBody>
                  <a:tcPr marL="68580" marR="68580" marT="0" marB="0" anchor="ctr">
                    <a:solidFill>
                      <a:schemeClr val="accent4">
                        <a:lumMod val="50000"/>
                        <a:lumOff val="50000"/>
                      </a:schemeClr>
                    </a:solidFill>
                  </a:tcPr>
                </a:tc>
                <a:extLst>
                  <a:ext uri="{0D108BD9-81ED-4DB2-BD59-A6C34878D82A}">
                    <a16:rowId xmlns:a16="http://schemas.microsoft.com/office/drawing/2014/main" val="3136860820"/>
                  </a:ext>
                </a:extLst>
              </a:tr>
            </a:tbl>
          </a:graphicData>
        </a:graphic>
      </p:graphicFrame>
      <p:sp>
        <p:nvSpPr>
          <p:cNvPr id="5" name="矩形 4"/>
          <p:cNvSpPr/>
          <p:nvPr/>
        </p:nvSpPr>
        <p:spPr>
          <a:xfrm>
            <a:off x="430818" y="764704"/>
            <a:ext cx="4068743" cy="400110"/>
          </a:xfrm>
          <a:prstGeom prst="rect">
            <a:avLst/>
          </a:prstGeom>
        </p:spPr>
        <p:txBody>
          <a:bodyPr wrap="none">
            <a:spAutoFit/>
          </a:bodyPr>
          <a:lstStyle/>
          <a:p>
            <a:r>
              <a:rPr lang="zh-TW" altLang="en-US" sz="2000" dirty="0"/>
              <a:t>醫療服務人才 </a:t>
            </a:r>
            <a:r>
              <a:rPr lang="en-US" altLang="zh-TW" sz="2000" dirty="0"/>
              <a:t>(</a:t>
            </a:r>
            <a:r>
              <a:rPr lang="zh-TW" altLang="en-US" sz="2000" dirty="0"/>
              <a:t>醫療保健</a:t>
            </a:r>
            <a:r>
              <a:rPr lang="en-US" altLang="zh-TW" sz="2000" dirty="0"/>
              <a:t>-</a:t>
            </a:r>
            <a:r>
              <a:rPr lang="zh-TW" altLang="en-US" sz="2000" dirty="0"/>
              <a:t>醫療服務</a:t>
            </a:r>
            <a:r>
              <a:rPr lang="en-US" altLang="zh-TW" sz="2000" dirty="0"/>
              <a:t>)</a:t>
            </a:r>
            <a:endParaRPr lang="zh-TW" altLang="en-US" sz="2000" dirty="0"/>
          </a:p>
        </p:txBody>
      </p:sp>
      <p:sp>
        <p:nvSpPr>
          <p:cNvPr id="6" name="矩形 5"/>
          <p:cNvSpPr/>
          <p:nvPr/>
        </p:nvSpPr>
        <p:spPr>
          <a:xfrm>
            <a:off x="432128" y="1497167"/>
            <a:ext cx="1819729" cy="369332"/>
          </a:xfrm>
          <a:prstGeom prst="rect">
            <a:avLst/>
          </a:prstGeom>
        </p:spPr>
        <p:txBody>
          <a:bodyPr wrap="none">
            <a:spAutoFit/>
          </a:bodyPr>
          <a:lstStyle/>
          <a:p>
            <a:pPr>
              <a:spcAft>
                <a:spcPts val="0"/>
              </a:spcAft>
            </a:pPr>
            <a:r>
              <a:rPr lang="en-US" altLang="zh-TW" b="1" kern="100" dirty="0">
                <a:latin typeface="Times New Roman" panose="02020603050405020304" pitchFamily="18" charset="0"/>
                <a:ea typeface="標楷體" panose="03000509000000000000" pitchFamily="65" charset="-120"/>
              </a:rPr>
              <a:t>(1) </a:t>
            </a:r>
            <a:r>
              <a:rPr lang="zh-TW" altLang="zh-TW" b="1" kern="100" dirty="0">
                <a:latin typeface="Times New Roman" panose="02020603050405020304" pitchFamily="18" charset="0"/>
                <a:ea typeface="標楷體" panose="03000509000000000000" pitchFamily="65" charset="-120"/>
              </a:rPr>
              <a:t>專業職能</a:t>
            </a:r>
            <a:r>
              <a:rPr lang="en-US" altLang="zh-TW" b="1" kern="100" dirty="0">
                <a:latin typeface="Times New Roman" panose="02020603050405020304" pitchFamily="18" charset="0"/>
                <a:ea typeface="標楷體" panose="03000509000000000000" pitchFamily="65" charset="-120"/>
              </a:rPr>
              <a:t>(</a:t>
            </a:r>
            <a:r>
              <a:rPr lang="zh-TW" altLang="en-US" b="1" kern="100" dirty="0">
                <a:latin typeface="Times New Roman" panose="02020603050405020304" pitchFamily="18" charset="0"/>
                <a:ea typeface="標楷體" panose="03000509000000000000" pitchFamily="65" charset="-120"/>
              </a:rPr>
              <a:t>續</a:t>
            </a:r>
            <a:r>
              <a:rPr lang="en-US" altLang="zh-TW" b="1" kern="100" dirty="0">
                <a:latin typeface="Times New Roman" panose="02020603050405020304" pitchFamily="18" charset="0"/>
                <a:ea typeface="標楷體" panose="03000509000000000000" pitchFamily="65" charset="-120"/>
              </a:rPr>
              <a:t>)</a:t>
            </a:r>
            <a:endParaRPr lang="zh-TW" altLang="zh-TW" kern="100" dirty="0">
              <a:latin typeface="Times New Roman" panose="02020603050405020304" pitchFamily="18" charset="0"/>
              <a:ea typeface="新細明體" panose="02020500000000000000" pitchFamily="18" charset="-120"/>
            </a:endParaRPr>
          </a:p>
        </p:txBody>
      </p:sp>
    </p:spTree>
    <p:extLst>
      <p:ext uri="{BB962C8B-B14F-4D97-AF65-F5344CB8AC3E}">
        <p14:creationId xmlns:p14="http://schemas.microsoft.com/office/powerpoint/2010/main" val="2901748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1AA13DDF-1A7C-424C-B71F-8F7A65DBF098}" type="slidenum">
              <a:rPr lang="zh-TW" altLang="en-US" smtClean="0"/>
              <a:pPr/>
              <a:t>21</a:t>
            </a:fld>
            <a:endParaRPr lang="zh-TW" altLang="en-US"/>
          </a:p>
        </p:txBody>
      </p:sp>
      <p:sp>
        <p:nvSpPr>
          <p:cNvPr id="6" name="矩形 5"/>
          <p:cNvSpPr/>
          <p:nvPr/>
        </p:nvSpPr>
        <p:spPr>
          <a:xfrm>
            <a:off x="395536" y="1340768"/>
            <a:ext cx="1435008" cy="369332"/>
          </a:xfrm>
          <a:prstGeom prst="rect">
            <a:avLst/>
          </a:prstGeom>
        </p:spPr>
        <p:txBody>
          <a:bodyPr wrap="none">
            <a:spAutoFit/>
          </a:bodyPr>
          <a:lstStyle/>
          <a:p>
            <a:pPr>
              <a:spcAft>
                <a:spcPts val="0"/>
              </a:spcAft>
            </a:pPr>
            <a:r>
              <a:rPr lang="en-US" altLang="zh-TW" b="1" kern="100" dirty="0">
                <a:latin typeface="Times New Roman" panose="02020603050405020304" pitchFamily="18" charset="0"/>
                <a:ea typeface="標楷體" panose="03000509000000000000" pitchFamily="65" charset="-120"/>
              </a:rPr>
              <a:t>(2) </a:t>
            </a:r>
            <a:r>
              <a:rPr lang="zh-TW" altLang="zh-TW" b="1" kern="100" dirty="0">
                <a:latin typeface="Times New Roman" panose="02020603050405020304" pitchFamily="18" charset="0"/>
                <a:ea typeface="標楷體" panose="03000509000000000000" pitchFamily="65" charset="-120"/>
              </a:rPr>
              <a:t>共通職能</a:t>
            </a:r>
            <a:endParaRPr lang="zh-TW" altLang="zh-TW" kern="100" dirty="0">
              <a:latin typeface="Times New Roman" panose="02020603050405020304" pitchFamily="18" charset="0"/>
              <a:ea typeface="新細明體" panose="02020500000000000000" pitchFamily="18" charset="-120"/>
            </a:endParaRPr>
          </a:p>
        </p:txBody>
      </p:sp>
      <p:graphicFrame>
        <p:nvGraphicFramePr>
          <p:cNvPr id="7" name="表格 6"/>
          <p:cNvGraphicFramePr>
            <a:graphicFrameLocks noGrp="1"/>
          </p:cNvGraphicFramePr>
          <p:nvPr>
            <p:extLst>
              <p:ext uri="{D42A27DB-BD31-4B8C-83A1-F6EECF244321}">
                <p14:modId xmlns:p14="http://schemas.microsoft.com/office/powerpoint/2010/main" val="1530635448"/>
              </p:ext>
            </p:extLst>
          </p:nvPr>
        </p:nvGraphicFramePr>
        <p:xfrm>
          <a:off x="755576" y="1844827"/>
          <a:ext cx="8064896" cy="4769024"/>
        </p:xfrm>
        <a:graphic>
          <a:graphicData uri="http://schemas.openxmlformats.org/drawingml/2006/table">
            <a:tbl>
              <a:tblPr firstRow="1" firstCol="1" bandRow="1">
                <a:tableStyleId>{5C22544A-7EE6-4342-B048-85BDC9FD1C3A}</a:tableStyleId>
              </a:tblPr>
              <a:tblGrid>
                <a:gridCol w="1553787">
                  <a:extLst>
                    <a:ext uri="{9D8B030D-6E8A-4147-A177-3AD203B41FA5}">
                      <a16:colId xmlns:a16="http://schemas.microsoft.com/office/drawing/2014/main" val="3651933686"/>
                    </a:ext>
                  </a:extLst>
                </a:gridCol>
                <a:gridCol w="6511109">
                  <a:extLst>
                    <a:ext uri="{9D8B030D-6E8A-4147-A177-3AD203B41FA5}">
                      <a16:colId xmlns:a16="http://schemas.microsoft.com/office/drawing/2014/main" val="68445321"/>
                    </a:ext>
                  </a:extLst>
                </a:gridCol>
              </a:tblGrid>
              <a:tr h="465448">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職場共通職能</a:t>
                      </a:r>
                      <a:r>
                        <a:rPr lang="en-US" sz="1400" kern="100" dirty="0">
                          <a:effectLst/>
                          <a:latin typeface="Adobe 繁黑體 Std B" panose="020B0700000000000000" pitchFamily="34" charset="-120"/>
                          <a:ea typeface="Adobe 繁黑體 Std B" panose="020B0700000000000000" pitchFamily="34" charset="-120"/>
                        </a:rPr>
                        <a:t> </a:t>
                      </a:r>
                      <a:endParaRPr lang="zh-TW" sz="1400" kern="100" dirty="0">
                        <a:effectLst/>
                        <a:latin typeface="Adobe 繁黑體 Std B" panose="020B0700000000000000" pitchFamily="34" charset="-120"/>
                        <a:ea typeface="Adobe 繁黑體 Std B" panose="020B0700000000000000" pitchFamily="34" charset="-120"/>
                      </a:endParaRPr>
                    </a:p>
                  </a:txBody>
                  <a:tcPr marL="68580" marR="68580" marT="0" marB="0" anchor="ctr"/>
                </a:tc>
                <a:tc>
                  <a:txBody>
                    <a:bodyPr/>
                    <a:lstStyle/>
                    <a:p>
                      <a:pPr>
                        <a:lnSpc>
                          <a:spcPct val="150000"/>
                        </a:lnSpc>
                        <a:spcAft>
                          <a:spcPts val="0"/>
                        </a:spcAft>
                      </a:pPr>
                      <a:r>
                        <a:rPr lang="en-US" sz="1400" kern="100" dirty="0">
                          <a:effectLst/>
                          <a:latin typeface="Adobe 繁黑體 Std B" panose="020B0700000000000000" pitchFamily="34" charset="-120"/>
                          <a:ea typeface="Adobe 繁黑體 Std B" panose="020B0700000000000000" pitchFamily="34" charset="-120"/>
                        </a:rPr>
                        <a:t> </a:t>
                      </a:r>
                      <a:r>
                        <a:rPr lang="zh-TW" sz="1400" kern="100" dirty="0">
                          <a:effectLst/>
                          <a:latin typeface="Adobe 繁黑體 Std B" panose="020B0700000000000000" pitchFamily="34" charset="-120"/>
                          <a:ea typeface="Adobe 繁黑體 Std B" panose="020B0700000000000000" pitchFamily="34" charset="-120"/>
                        </a:rPr>
                        <a:t>能力描述</a:t>
                      </a:r>
                    </a:p>
                  </a:txBody>
                  <a:tcPr marL="68580" marR="68580" marT="0" marB="0" anchor="ctr"/>
                </a:tc>
                <a:extLst>
                  <a:ext uri="{0D108BD9-81ED-4DB2-BD59-A6C34878D82A}">
                    <a16:rowId xmlns:a16="http://schemas.microsoft.com/office/drawing/2014/main" val="2239489765"/>
                  </a:ext>
                </a:extLst>
              </a:tr>
              <a:tr h="561773">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溝通表達 </a:t>
                      </a:r>
                    </a:p>
                  </a:txBody>
                  <a:tcPr marL="68580" marR="68580" marT="0" marB="0" anchor="ctr"/>
                </a:tc>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透過口頭、書面等方式，表達自己的想法使他人瞭 解，並努力理解他人所傳達的資訊。</a:t>
                      </a:r>
                    </a:p>
                  </a:txBody>
                  <a:tcPr marL="68580" marR="68580" marT="0" marB="0" anchor="ctr"/>
                </a:tc>
                <a:extLst>
                  <a:ext uri="{0D108BD9-81ED-4DB2-BD59-A6C34878D82A}">
                    <a16:rowId xmlns:a16="http://schemas.microsoft.com/office/drawing/2014/main" val="3512199111"/>
                  </a:ext>
                </a:extLst>
              </a:tr>
              <a:tr h="561773">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持續學習 </a:t>
                      </a:r>
                    </a:p>
                  </a:txBody>
                  <a:tcPr marL="68580" marR="68580" marT="0" marB="0" anchor="ctr"/>
                </a:tc>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了解能力發展的重要性，並能探索、規劃和有效管理 自身的能力，並保持繼續成長的企圖心。</a:t>
                      </a:r>
                    </a:p>
                  </a:txBody>
                  <a:tcPr marL="68580" marR="68580" marT="0" marB="0" anchor="ctr"/>
                </a:tc>
                <a:extLst>
                  <a:ext uri="{0D108BD9-81ED-4DB2-BD59-A6C34878D82A}">
                    <a16:rowId xmlns:a16="http://schemas.microsoft.com/office/drawing/2014/main" val="2884395392"/>
                  </a:ext>
                </a:extLst>
              </a:tr>
              <a:tr h="384078">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人際互動 </a:t>
                      </a:r>
                    </a:p>
                  </a:txBody>
                  <a:tcPr marL="68580" marR="68580" marT="0" marB="0" anchor="ctr"/>
                </a:tc>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依不同情境，運用適當方法及個人風格，與他人互動 或共事。</a:t>
                      </a:r>
                    </a:p>
                  </a:txBody>
                  <a:tcPr marL="68580" marR="68580" marT="0" marB="0" anchor="ctr"/>
                </a:tc>
                <a:extLst>
                  <a:ext uri="{0D108BD9-81ED-4DB2-BD59-A6C34878D82A}">
                    <a16:rowId xmlns:a16="http://schemas.microsoft.com/office/drawing/2014/main" val="2679490955"/>
                  </a:ext>
                </a:extLst>
              </a:tr>
              <a:tr h="523627">
                <a:tc>
                  <a:txBody>
                    <a:bodyPr/>
                    <a:lstStyle/>
                    <a:p>
                      <a:pPr>
                        <a:lnSpc>
                          <a:spcPct val="150000"/>
                        </a:lnSpc>
                        <a:spcAft>
                          <a:spcPts val="0"/>
                        </a:spcAft>
                      </a:pPr>
                      <a:r>
                        <a:rPr lang="zh-TW" sz="1400" kern="100">
                          <a:effectLst/>
                          <a:latin typeface="Adobe 繁黑體 Std B" panose="020B0700000000000000" pitchFamily="34" charset="-120"/>
                          <a:ea typeface="Adobe 繁黑體 Std B" panose="020B0700000000000000" pitchFamily="34" charset="-120"/>
                        </a:rPr>
                        <a:t>團隊合作 </a:t>
                      </a:r>
                    </a:p>
                  </a:txBody>
                  <a:tcPr marL="68580" marR="68580" marT="0" marB="0" anchor="ctr"/>
                </a:tc>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能積極參與團隊任務，並與團隊成員有良好互動，以 共同完成目標。</a:t>
                      </a:r>
                    </a:p>
                  </a:txBody>
                  <a:tcPr marL="68580" marR="68580" marT="0" marB="0" anchor="ctr"/>
                </a:tc>
                <a:extLst>
                  <a:ext uri="{0D108BD9-81ED-4DB2-BD59-A6C34878D82A}">
                    <a16:rowId xmlns:a16="http://schemas.microsoft.com/office/drawing/2014/main" val="4035997498"/>
                  </a:ext>
                </a:extLst>
              </a:tr>
              <a:tr h="523627">
                <a:tc>
                  <a:txBody>
                    <a:bodyPr/>
                    <a:lstStyle/>
                    <a:p>
                      <a:pPr>
                        <a:lnSpc>
                          <a:spcPct val="150000"/>
                        </a:lnSpc>
                        <a:spcAft>
                          <a:spcPts val="0"/>
                        </a:spcAft>
                      </a:pPr>
                      <a:r>
                        <a:rPr lang="zh-TW" sz="1400" kern="100">
                          <a:effectLst/>
                          <a:latin typeface="Adobe 繁黑體 Std B" panose="020B0700000000000000" pitchFamily="34" charset="-120"/>
                          <a:ea typeface="Adobe 繁黑體 Std B" panose="020B0700000000000000" pitchFamily="34" charset="-120"/>
                        </a:rPr>
                        <a:t>問題解決 </a:t>
                      </a:r>
                    </a:p>
                  </a:txBody>
                  <a:tcPr marL="68580" marR="68580" marT="0" marB="0" anchor="ctr"/>
                </a:tc>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遇到狀況時能釐清問題，透過系統化的資訊蒐集與分 析，提出解決方案。</a:t>
                      </a:r>
                    </a:p>
                  </a:txBody>
                  <a:tcPr marL="68580" marR="68580" marT="0" marB="0" anchor="ctr"/>
                </a:tc>
                <a:extLst>
                  <a:ext uri="{0D108BD9-81ED-4DB2-BD59-A6C34878D82A}">
                    <a16:rowId xmlns:a16="http://schemas.microsoft.com/office/drawing/2014/main" val="3291459723"/>
                  </a:ext>
                </a:extLst>
              </a:tr>
              <a:tr h="561773">
                <a:tc>
                  <a:txBody>
                    <a:bodyPr/>
                    <a:lstStyle/>
                    <a:p>
                      <a:pPr>
                        <a:lnSpc>
                          <a:spcPct val="150000"/>
                        </a:lnSpc>
                        <a:spcAft>
                          <a:spcPts val="0"/>
                        </a:spcAft>
                      </a:pPr>
                      <a:r>
                        <a:rPr lang="zh-TW" sz="1400" kern="100">
                          <a:effectLst/>
                          <a:latin typeface="Adobe 繁黑體 Std B" panose="020B0700000000000000" pitchFamily="34" charset="-120"/>
                          <a:ea typeface="Adobe 繁黑體 Std B" panose="020B0700000000000000" pitchFamily="34" charset="-120"/>
                        </a:rPr>
                        <a:t>創新 </a:t>
                      </a:r>
                    </a:p>
                  </a:txBody>
                  <a:tcPr marL="68580" marR="68580" marT="0" marB="0" anchor="ctr"/>
                </a:tc>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在有限的資源下，不侷限既有的工作模式，能夠主動 提出新的建議或想法，並落實於工作中。</a:t>
                      </a:r>
                    </a:p>
                  </a:txBody>
                  <a:tcPr marL="68580" marR="68580" marT="0" marB="0" anchor="ctr"/>
                </a:tc>
                <a:extLst>
                  <a:ext uri="{0D108BD9-81ED-4DB2-BD59-A6C34878D82A}">
                    <a16:rowId xmlns:a16="http://schemas.microsoft.com/office/drawing/2014/main" val="1897650031"/>
                  </a:ext>
                </a:extLst>
              </a:tr>
              <a:tr h="523627">
                <a:tc>
                  <a:txBody>
                    <a:bodyPr/>
                    <a:lstStyle/>
                    <a:p>
                      <a:pPr>
                        <a:lnSpc>
                          <a:spcPct val="150000"/>
                        </a:lnSpc>
                        <a:spcAft>
                          <a:spcPts val="0"/>
                        </a:spcAft>
                      </a:pPr>
                      <a:r>
                        <a:rPr lang="zh-TW" sz="1400" kern="100">
                          <a:effectLst/>
                          <a:latin typeface="Adobe 繁黑體 Std B" panose="020B0700000000000000" pitchFamily="34" charset="-120"/>
                          <a:ea typeface="Adobe 繁黑體 Std B" panose="020B0700000000000000" pitchFamily="34" charset="-120"/>
                        </a:rPr>
                        <a:t>工作責任及紀律 </a:t>
                      </a:r>
                    </a:p>
                  </a:txBody>
                  <a:tcPr marL="68580" marR="68580" marT="0" marB="0" anchor="ctr"/>
                </a:tc>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瞭解並執行個人在組織中的責任，遵守組織及專業上 對倫理、制度及誠信的要求。</a:t>
                      </a:r>
                    </a:p>
                  </a:txBody>
                  <a:tcPr marL="68580" marR="68580" marT="0" marB="0" anchor="ctr"/>
                </a:tc>
                <a:extLst>
                  <a:ext uri="{0D108BD9-81ED-4DB2-BD59-A6C34878D82A}">
                    <a16:rowId xmlns:a16="http://schemas.microsoft.com/office/drawing/2014/main" val="98887326"/>
                  </a:ext>
                </a:extLst>
              </a:tr>
              <a:tr h="523627">
                <a:tc>
                  <a:txBody>
                    <a:bodyPr/>
                    <a:lstStyle/>
                    <a:p>
                      <a:pPr>
                        <a:lnSpc>
                          <a:spcPct val="150000"/>
                        </a:lnSpc>
                        <a:spcAft>
                          <a:spcPts val="0"/>
                        </a:spcAft>
                      </a:pPr>
                      <a:r>
                        <a:rPr lang="zh-TW" sz="1400" kern="100">
                          <a:effectLst/>
                          <a:latin typeface="Adobe 繁黑體 Std B" panose="020B0700000000000000" pitchFamily="34" charset="-120"/>
                          <a:ea typeface="Adobe 繁黑體 Std B" panose="020B0700000000000000" pitchFamily="34" charset="-120"/>
                        </a:rPr>
                        <a:t>資訊科技應用 </a:t>
                      </a:r>
                    </a:p>
                  </a:txBody>
                  <a:tcPr marL="68580" marR="68580" marT="0" marB="0" anchor="ctr"/>
                </a:tc>
                <a:tc>
                  <a:txBody>
                    <a:bodyPr/>
                    <a:lstStyle/>
                    <a:p>
                      <a:pPr>
                        <a:lnSpc>
                          <a:spcPct val="150000"/>
                        </a:lnSpc>
                        <a:spcAft>
                          <a:spcPts val="0"/>
                        </a:spcAft>
                      </a:pPr>
                      <a:r>
                        <a:rPr lang="zh-TW" sz="1400" kern="100" dirty="0">
                          <a:effectLst/>
                          <a:latin typeface="Adobe 繁黑體 Std B" panose="020B0700000000000000" pitchFamily="34" charset="-120"/>
                          <a:ea typeface="Adobe 繁黑體 Std B" panose="020B0700000000000000" pitchFamily="34" charset="-120"/>
                        </a:rPr>
                        <a:t>運用各行業所需的資訊技術工具，有效存取、管理、 整合並傳遞訊息。</a:t>
                      </a:r>
                    </a:p>
                  </a:txBody>
                  <a:tcPr marL="68580" marR="68580" marT="0" marB="0" anchor="ctr"/>
                </a:tc>
                <a:extLst>
                  <a:ext uri="{0D108BD9-81ED-4DB2-BD59-A6C34878D82A}">
                    <a16:rowId xmlns:a16="http://schemas.microsoft.com/office/drawing/2014/main" val="3990675769"/>
                  </a:ext>
                </a:extLst>
              </a:tr>
            </a:tbl>
          </a:graphicData>
        </a:graphic>
      </p:graphicFrame>
    </p:spTree>
    <p:extLst>
      <p:ext uri="{BB962C8B-B14F-4D97-AF65-F5344CB8AC3E}">
        <p14:creationId xmlns:p14="http://schemas.microsoft.com/office/powerpoint/2010/main" val="2768997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0953" y="260648"/>
            <a:ext cx="8259479" cy="765175"/>
          </a:xfrm>
        </p:spPr>
        <p:txBody>
          <a:bodyPr>
            <a:normAutofit/>
          </a:bodyPr>
          <a:lstStyle/>
          <a:p>
            <a:pPr algn="l">
              <a:defRPr/>
            </a:pPr>
            <a:r>
              <a:rPr lang="zh-TW" altLang="en-US" dirty="0">
                <a:latin typeface="Adobe 繁黑體 Std B" panose="020B0700000000000000" pitchFamily="34" charset="-120"/>
                <a:ea typeface="Adobe 繁黑體 Std B" panose="020B0700000000000000" pitchFamily="34" charset="-120"/>
              </a:rPr>
              <a:t>嘉南藥理大學學則</a:t>
            </a:r>
            <a:r>
              <a:rPr lang="en-US" altLang="zh-TW" sz="4400" dirty="0">
                <a:latin typeface="Adobe 繁黑體 Std B" panose="020B0700000000000000" pitchFamily="34" charset="-120"/>
                <a:ea typeface="Adobe 繁黑體 Std B" panose="020B0700000000000000" pitchFamily="34" charset="-120"/>
              </a:rPr>
              <a:t>:</a:t>
            </a:r>
            <a:endParaRPr lang="zh-TW" altLang="en-US" sz="1300" dirty="0">
              <a:solidFill>
                <a:srgbClr val="FF0000"/>
              </a:solidFill>
              <a:latin typeface="Adobe 繁黑體 Std B" panose="020B0700000000000000" pitchFamily="34" charset="-120"/>
              <a:ea typeface="Adobe 繁黑體 Std B" panose="020B0700000000000000" pitchFamily="34" charset="-120"/>
            </a:endParaRPr>
          </a:p>
        </p:txBody>
      </p:sp>
      <p:sp>
        <p:nvSpPr>
          <p:cNvPr id="3" name="文字方塊 2"/>
          <p:cNvSpPr txBox="1"/>
          <p:nvPr/>
        </p:nvSpPr>
        <p:spPr>
          <a:xfrm>
            <a:off x="611560" y="1340768"/>
            <a:ext cx="8424936" cy="369332"/>
          </a:xfrm>
          <a:prstGeom prst="rect">
            <a:avLst/>
          </a:prstGeom>
          <a:noFill/>
        </p:spPr>
        <p:txBody>
          <a:bodyPr wrap="square" rtlCol="0">
            <a:spAutoFit/>
          </a:bodyPr>
          <a:lstStyle/>
          <a:p>
            <a:r>
              <a:rPr lang="zh-TW" altLang="en-US" dirty="0">
                <a:solidFill>
                  <a:srgbClr val="FF0000"/>
                </a:solidFill>
                <a:latin typeface="Adobe 繁黑體 Std B" panose="020B0700000000000000" pitchFamily="34" charset="-120"/>
                <a:ea typeface="Adobe 繁黑體 Std B" panose="020B0700000000000000" pitchFamily="34" charset="-120"/>
              </a:rPr>
              <a:t>第五章 休學、復學、退學、開除學籍  </a:t>
            </a:r>
            <a:endParaRPr lang="en-US" altLang="zh-TW" dirty="0">
              <a:solidFill>
                <a:srgbClr val="FF0000"/>
              </a:solidFill>
              <a:latin typeface="Adobe 繁黑體 Std B" panose="020B0700000000000000" pitchFamily="34" charset="-120"/>
              <a:ea typeface="Adobe 繁黑體 Std B" panose="020B0700000000000000" pitchFamily="34" charset="-120"/>
            </a:endParaRPr>
          </a:p>
        </p:txBody>
      </p:sp>
      <p:grpSp>
        <p:nvGrpSpPr>
          <p:cNvPr id="7" name="群組 6"/>
          <p:cNvGrpSpPr/>
          <p:nvPr/>
        </p:nvGrpSpPr>
        <p:grpSpPr>
          <a:xfrm>
            <a:off x="755576" y="1772815"/>
            <a:ext cx="6984776" cy="4044653"/>
            <a:chOff x="755576" y="1772815"/>
            <a:chExt cx="6984776" cy="4044653"/>
          </a:xfrm>
        </p:grpSpPr>
        <p:pic>
          <p:nvPicPr>
            <p:cNvPr id="5" name="圖片 4"/>
            <p:cNvPicPr>
              <a:picLocks noChangeAspect="1"/>
            </p:cNvPicPr>
            <p:nvPr/>
          </p:nvPicPr>
          <p:blipFill rotWithShape="1">
            <a:blip r:embed="rId2">
              <a:extLst>
                <a:ext uri="{28A0092B-C50C-407E-A947-70E740481C1C}">
                  <a14:useLocalDpi xmlns:a14="http://schemas.microsoft.com/office/drawing/2010/main" val="0"/>
                </a:ext>
              </a:extLst>
            </a:blip>
            <a:srcRect t="2993" b="5820"/>
            <a:stretch/>
          </p:blipFill>
          <p:spPr>
            <a:xfrm>
              <a:off x="755576" y="1772815"/>
              <a:ext cx="6984776" cy="3560683"/>
            </a:xfrm>
            <a:prstGeom prst="rect">
              <a:avLst/>
            </a:prstGeom>
          </p:spPr>
        </p:pic>
        <p:pic>
          <p:nvPicPr>
            <p:cNvPr id="6" name="圖片 5"/>
            <p:cNvPicPr>
              <a:picLocks noChangeAspect="1"/>
            </p:cNvPicPr>
            <p:nvPr/>
          </p:nvPicPr>
          <p:blipFill rotWithShape="1">
            <a:blip r:embed="rId3">
              <a:extLst>
                <a:ext uri="{28A0092B-C50C-407E-A947-70E740481C1C}">
                  <a14:useLocalDpi xmlns:a14="http://schemas.microsoft.com/office/drawing/2010/main" val="0"/>
                </a:ext>
              </a:extLst>
            </a:blip>
            <a:srcRect l="10877" t="32869" r="7542" b="-1"/>
            <a:stretch/>
          </p:blipFill>
          <p:spPr>
            <a:xfrm>
              <a:off x="1547663" y="5229200"/>
              <a:ext cx="5400601" cy="588268"/>
            </a:xfrm>
            <a:prstGeom prst="rect">
              <a:avLst/>
            </a:prstGeom>
          </p:spPr>
        </p:pic>
      </p:grpSp>
      <p:sp>
        <p:nvSpPr>
          <p:cNvPr id="8" name="文字方塊 7"/>
          <p:cNvSpPr txBox="1"/>
          <p:nvPr/>
        </p:nvSpPr>
        <p:spPr>
          <a:xfrm>
            <a:off x="4999228" y="1346495"/>
            <a:ext cx="3496470" cy="461665"/>
          </a:xfrm>
          <a:prstGeom prst="rect">
            <a:avLst/>
          </a:prstGeom>
          <a:noFill/>
        </p:spPr>
        <p:txBody>
          <a:bodyPr wrap="none" rtlCol="0">
            <a:spAutoFit/>
          </a:bodyPr>
          <a:lstStyle/>
          <a:p>
            <a:r>
              <a:rPr lang="zh-TW" altLang="en-US" sz="1200" dirty="0">
                <a:latin typeface="Adobe 繁黑體 Std B" panose="020B0700000000000000" pitchFamily="34" charset="-120"/>
                <a:ea typeface="Adobe 繁黑體 Std B" panose="020B0700000000000000" pitchFamily="34" charset="-120"/>
              </a:rPr>
              <a:t>學則網址</a:t>
            </a:r>
            <a:r>
              <a:rPr lang="en-US" altLang="zh-TW" sz="1200" dirty="0">
                <a:latin typeface="Adobe 繁黑體 Std B" panose="020B0700000000000000" pitchFamily="34" charset="-120"/>
                <a:ea typeface="Adobe 繁黑體 Std B" panose="020B0700000000000000" pitchFamily="34" charset="-120"/>
              </a:rPr>
              <a:t>: </a:t>
            </a:r>
            <a:r>
              <a:rPr lang="en-US" altLang="zh-TW" sz="1200" dirty="0">
                <a:latin typeface="Adobe 繁黑體 Std B" panose="020B0700000000000000" pitchFamily="34" charset="-120"/>
                <a:ea typeface="Adobe 繁黑體 Std B" panose="020B0700000000000000" pitchFamily="34" charset="-120"/>
                <a:hlinkClick r:id="rId4"/>
              </a:rPr>
              <a:t>https://regi-acnt.cnu.edu.tw/?.p=HjEr</a:t>
            </a:r>
            <a:endParaRPr lang="en-US" altLang="zh-TW" sz="1200" dirty="0">
              <a:latin typeface="Adobe 繁黑體 Std B" panose="020B0700000000000000" pitchFamily="34" charset="-120"/>
              <a:ea typeface="Adobe 繁黑體 Std B" panose="020B0700000000000000" pitchFamily="34" charset="-120"/>
            </a:endParaRPr>
          </a:p>
          <a:p>
            <a:endParaRPr lang="en-US" altLang="zh-TW" sz="1200" dirty="0">
              <a:latin typeface="Adobe 繁黑體 Std B" panose="020B0700000000000000" pitchFamily="34" charset="-120"/>
              <a:ea typeface="Adobe 繁黑體 Std B" panose="020B0700000000000000" pitchFamily="34" charset="-120"/>
            </a:endParaRPr>
          </a:p>
        </p:txBody>
      </p:sp>
      <p:sp>
        <p:nvSpPr>
          <p:cNvPr id="9" name="文字方塊 8"/>
          <p:cNvSpPr txBox="1"/>
          <p:nvPr/>
        </p:nvSpPr>
        <p:spPr>
          <a:xfrm>
            <a:off x="5076056" y="350847"/>
            <a:ext cx="2376264" cy="584775"/>
          </a:xfrm>
          <a:prstGeom prst="rect">
            <a:avLst/>
          </a:prstGeom>
          <a:solidFill>
            <a:srgbClr val="FFFF00"/>
          </a:solidFill>
        </p:spPr>
        <p:txBody>
          <a:bodyPr wrap="square" rtlCol="0">
            <a:spAutoFit/>
          </a:bodyPr>
          <a:lstStyle/>
          <a:p>
            <a:r>
              <a:rPr lang="zh-TW" altLang="en-US" sz="3200" dirty="0">
                <a:solidFill>
                  <a:srgbClr val="FF0000"/>
                </a:solidFill>
                <a:effectLst>
                  <a:outerShdw blurRad="38100" dist="38100" dir="2700000" algn="tl">
                    <a:srgbClr val="000000">
                      <a:alpha val="43137"/>
                    </a:srgbClr>
                  </a:outerShdw>
                </a:effectLst>
                <a:latin typeface="Adobe 繁黑體 Std B" panose="020B0700000000000000" pitchFamily="34" charset="-120"/>
                <a:ea typeface="Adobe 繁黑體 Std B" panose="020B0700000000000000" pitchFamily="34" charset="-120"/>
              </a:rPr>
              <a:t>第三十一條</a:t>
            </a:r>
            <a:endParaRPr lang="zh-TW" altLang="en-US" sz="3200" dirty="0"/>
          </a:p>
        </p:txBody>
      </p:sp>
      <p:pic>
        <p:nvPicPr>
          <p:cNvPr id="10" name="圖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86866" y="5229200"/>
            <a:ext cx="1066398" cy="1066398"/>
          </a:xfrm>
          <a:prstGeom prst="rect">
            <a:avLst/>
          </a:prstGeom>
        </p:spPr>
      </p:pic>
    </p:spTree>
    <p:extLst>
      <p:ext uri="{BB962C8B-B14F-4D97-AF65-F5344CB8AC3E}">
        <p14:creationId xmlns:p14="http://schemas.microsoft.com/office/powerpoint/2010/main" val="2785381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0953" y="260648"/>
            <a:ext cx="8259479" cy="765175"/>
          </a:xfrm>
        </p:spPr>
        <p:txBody>
          <a:bodyPr>
            <a:normAutofit/>
          </a:bodyPr>
          <a:lstStyle/>
          <a:p>
            <a:pPr algn="l">
              <a:defRPr/>
            </a:pPr>
            <a:r>
              <a:rPr lang="zh-TW" altLang="en-US" dirty="0">
                <a:latin typeface="Adobe 繁黑體 Std B" panose="020B0700000000000000" pitchFamily="34" charset="-120"/>
                <a:ea typeface="Adobe 繁黑體 Std B" panose="020B0700000000000000" pitchFamily="34" charset="-120"/>
              </a:rPr>
              <a:t>嘉南藥理大學學則</a:t>
            </a:r>
            <a:r>
              <a:rPr lang="en-US" altLang="zh-TW" sz="4400" dirty="0">
                <a:latin typeface="Adobe 繁黑體 Std B" panose="020B0700000000000000" pitchFamily="34" charset="-120"/>
                <a:ea typeface="Adobe 繁黑體 Std B" panose="020B0700000000000000" pitchFamily="34" charset="-120"/>
              </a:rPr>
              <a:t>:</a:t>
            </a:r>
            <a:endParaRPr lang="zh-TW" altLang="en-US" sz="1300" dirty="0">
              <a:solidFill>
                <a:srgbClr val="FF0000"/>
              </a:solidFill>
              <a:latin typeface="Adobe 繁黑體 Std B" panose="020B0700000000000000" pitchFamily="34" charset="-120"/>
              <a:ea typeface="Adobe 繁黑體 Std B" panose="020B0700000000000000" pitchFamily="34" charset="-120"/>
            </a:endParaRPr>
          </a:p>
        </p:txBody>
      </p:sp>
      <p:sp>
        <p:nvSpPr>
          <p:cNvPr id="3" name="文字方塊 2"/>
          <p:cNvSpPr txBox="1"/>
          <p:nvPr/>
        </p:nvSpPr>
        <p:spPr>
          <a:xfrm>
            <a:off x="611560" y="1340768"/>
            <a:ext cx="4032448" cy="369332"/>
          </a:xfrm>
          <a:prstGeom prst="rect">
            <a:avLst/>
          </a:prstGeom>
          <a:noFill/>
        </p:spPr>
        <p:txBody>
          <a:bodyPr wrap="square" rtlCol="0">
            <a:spAutoFit/>
          </a:bodyPr>
          <a:lstStyle/>
          <a:p>
            <a:r>
              <a:rPr lang="zh-TW" altLang="en-US" dirty="0">
                <a:solidFill>
                  <a:srgbClr val="FF0000"/>
                </a:solidFill>
                <a:latin typeface="Adobe 繁黑體 Std B" panose="020B0700000000000000" pitchFamily="34" charset="-120"/>
                <a:ea typeface="Adobe 繁黑體 Std B" panose="020B0700000000000000" pitchFamily="34" charset="-120"/>
              </a:rPr>
              <a:t>第六章 修業年限、學分、考試、成績</a:t>
            </a:r>
            <a:endParaRPr lang="en-US" altLang="zh-TW" dirty="0">
              <a:solidFill>
                <a:srgbClr val="FF0000"/>
              </a:solidFill>
              <a:effectLst>
                <a:outerShdw blurRad="38100" dist="38100" dir="2700000" algn="tl">
                  <a:srgbClr val="000000">
                    <a:alpha val="43137"/>
                  </a:srgbClr>
                </a:outerShdw>
              </a:effectLst>
              <a:latin typeface="Adobe 繁黑體 Std B" panose="020B0700000000000000" pitchFamily="34" charset="-120"/>
              <a:ea typeface="Adobe 繁黑體 Std B" panose="020B0700000000000000" pitchFamily="34" charset="-120"/>
            </a:endParaRPr>
          </a:p>
        </p:txBody>
      </p:sp>
      <p:sp>
        <p:nvSpPr>
          <p:cNvPr id="4" name="文字方塊 3"/>
          <p:cNvSpPr txBox="1"/>
          <p:nvPr/>
        </p:nvSpPr>
        <p:spPr>
          <a:xfrm>
            <a:off x="634006" y="1655713"/>
            <a:ext cx="7393371" cy="369332"/>
          </a:xfrm>
          <a:prstGeom prst="rect">
            <a:avLst/>
          </a:prstGeom>
          <a:noFill/>
        </p:spPr>
        <p:txBody>
          <a:bodyPr wrap="none" rtlCol="0">
            <a:spAutoFit/>
          </a:bodyPr>
          <a:lstStyle/>
          <a:p>
            <a:r>
              <a:rPr lang="zh-TW" altLang="en-US" dirty="0">
                <a:solidFill>
                  <a:srgbClr val="FF0000"/>
                </a:solidFill>
                <a:latin typeface="Adobe 繁黑體 Std B" panose="020B0700000000000000" pitchFamily="34" charset="-120"/>
                <a:ea typeface="Adobe 繁黑體 Std B" panose="020B0700000000000000" pitchFamily="34" charset="-120"/>
              </a:rPr>
              <a:t>大學部四年制最多抵免八十學分；大學部二年制最多抵免三十六學分</a:t>
            </a:r>
            <a:r>
              <a:rPr lang="zh-TW" altLang="en-US" dirty="0">
                <a:solidFill>
                  <a:srgbClr val="FF0000"/>
                </a:solidFill>
              </a:rPr>
              <a:t>。 </a:t>
            </a:r>
          </a:p>
        </p:txBody>
      </p:sp>
      <p:sp>
        <p:nvSpPr>
          <p:cNvPr id="10" name="文字方塊 9"/>
          <p:cNvSpPr txBox="1"/>
          <p:nvPr/>
        </p:nvSpPr>
        <p:spPr>
          <a:xfrm>
            <a:off x="5076056" y="350847"/>
            <a:ext cx="2376264" cy="584775"/>
          </a:xfrm>
          <a:prstGeom prst="rect">
            <a:avLst/>
          </a:prstGeom>
          <a:solidFill>
            <a:srgbClr val="FFFF00"/>
          </a:solidFill>
        </p:spPr>
        <p:txBody>
          <a:bodyPr wrap="square" rtlCol="0">
            <a:spAutoFit/>
          </a:bodyPr>
          <a:lstStyle/>
          <a:p>
            <a:r>
              <a:rPr lang="zh-TW" altLang="en-US" sz="3200" dirty="0">
                <a:solidFill>
                  <a:srgbClr val="FF0000"/>
                </a:solidFill>
                <a:effectLst>
                  <a:outerShdw blurRad="38100" dist="38100" dir="2700000" algn="tl">
                    <a:srgbClr val="000000">
                      <a:alpha val="43137"/>
                    </a:srgbClr>
                  </a:outerShdw>
                </a:effectLst>
                <a:latin typeface="Adobe 繁黑體 Std B" panose="020B0700000000000000" pitchFamily="34" charset="-120"/>
                <a:ea typeface="Adobe 繁黑體 Std B" panose="020B0700000000000000" pitchFamily="34" charset="-120"/>
              </a:rPr>
              <a:t>第三十八條</a:t>
            </a:r>
            <a:endParaRPr lang="zh-TW" altLang="en-US" sz="3200" dirty="0"/>
          </a:p>
        </p:txBody>
      </p:sp>
      <p:grpSp>
        <p:nvGrpSpPr>
          <p:cNvPr id="12" name="群組 11"/>
          <p:cNvGrpSpPr/>
          <p:nvPr/>
        </p:nvGrpSpPr>
        <p:grpSpPr>
          <a:xfrm>
            <a:off x="395536" y="2204864"/>
            <a:ext cx="8209738" cy="3366853"/>
            <a:chOff x="395536" y="2204864"/>
            <a:chExt cx="8209738" cy="3366853"/>
          </a:xfrm>
        </p:grpSpPr>
        <p:pic>
          <p:nvPicPr>
            <p:cNvPr id="9" name="圖片 8"/>
            <p:cNvPicPr>
              <a:picLocks noChangeAspect="1"/>
            </p:cNvPicPr>
            <p:nvPr/>
          </p:nvPicPr>
          <p:blipFill rotWithShape="1">
            <a:blip r:embed="rId2">
              <a:extLst>
                <a:ext uri="{28A0092B-C50C-407E-A947-70E740481C1C}">
                  <a14:useLocalDpi xmlns:a14="http://schemas.microsoft.com/office/drawing/2010/main" val="0"/>
                </a:ext>
              </a:extLst>
            </a:blip>
            <a:srcRect t="6353"/>
            <a:stretch/>
          </p:blipFill>
          <p:spPr>
            <a:xfrm>
              <a:off x="395536" y="2204864"/>
              <a:ext cx="8201025" cy="1061467"/>
            </a:xfrm>
            <a:prstGeom prst="rect">
              <a:avLst/>
            </a:prstGeom>
          </p:spPr>
        </p:pic>
        <p:pic>
          <p:nvPicPr>
            <p:cNvPr id="11" name="圖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524" y="3180942"/>
              <a:ext cx="7905750" cy="2390775"/>
            </a:xfrm>
            <a:prstGeom prst="rect">
              <a:avLst/>
            </a:prstGeom>
          </p:spPr>
        </p:pic>
      </p:grpSp>
      <p:pic>
        <p:nvPicPr>
          <p:cNvPr id="13" name="圖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47060" y="5445224"/>
            <a:ext cx="976078" cy="976078"/>
          </a:xfrm>
          <a:prstGeom prst="rect">
            <a:avLst/>
          </a:prstGeom>
        </p:spPr>
      </p:pic>
    </p:spTree>
    <p:extLst>
      <p:ext uri="{BB962C8B-B14F-4D97-AF65-F5344CB8AC3E}">
        <p14:creationId xmlns:p14="http://schemas.microsoft.com/office/powerpoint/2010/main" val="775036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矩形 14"/>
          <p:cNvSpPr>
            <a:spLocks noChangeArrowheads="1"/>
          </p:cNvSpPr>
          <p:nvPr/>
        </p:nvSpPr>
        <p:spPr bwMode="auto">
          <a:xfrm>
            <a:off x="5929313" y="6550025"/>
            <a:ext cx="3214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ea typeface="新細明體" panose="02020500000000000000" pitchFamily="18" charset="-120"/>
              </a:defRPr>
            </a:lvl1pPr>
            <a:lvl2pPr marL="742950" indent="-285750" eaLnBrk="0" hangingPunct="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ea typeface="新細明體" panose="02020500000000000000" pitchFamily="18" charset="-120"/>
              </a:defRPr>
            </a:lvl2pPr>
            <a:lvl3pPr marL="1143000" indent="-228600" eaLnBrk="0" hangingPunct="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ea typeface="新細明體" panose="02020500000000000000" pitchFamily="18" charset="-120"/>
              </a:defRPr>
            </a:lvl3pPr>
            <a:lvl4pPr marL="1600200" indent="-228600" eaLnBrk="0" hangingPunct="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ea typeface="新細明體" panose="02020500000000000000" pitchFamily="18" charset="-120"/>
              </a:defRPr>
            </a:lvl4pPr>
            <a:lvl5pPr marL="2057400" indent="-228600" eaLnBrk="0" hangingPunct="0">
              <a:spcBef>
                <a:spcPts val="375"/>
              </a:spcBef>
              <a:buClr>
                <a:srgbClr val="A28E6A"/>
              </a:buClr>
              <a:buChar char="o"/>
              <a:defRPr sz="2000">
                <a:solidFill>
                  <a:schemeClr val="tx1"/>
                </a:solidFill>
                <a:latin typeface="Perpetua" panose="02020502060401020303" pitchFamily="18" charset="0"/>
                <a:ea typeface="新細明體" panose="02020500000000000000" pitchFamily="18" charset="-12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9pPr>
          </a:lstStyle>
          <a:p>
            <a:pPr algn="ctr" eaLnBrk="1" hangingPunct="1">
              <a:spcBef>
                <a:spcPct val="0"/>
              </a:spcBef>
              <a:buClrTx/>
              <a:buSzTx/>
              <a:buFontTx/>
              <a:buNone/>
            </a:pPr>
            <a:r>
              <a:rPr kumimoji="0" lang="en-US" altLang="zh-TW" sz="1400" b="1" dirty="0">
                <a:solidFill>
                  <a:srgbClr val="0000FF"/>
                </a:solidFill>
                <a:latin typeface="Calibri" panose="020F0502020204030204" pitchFamily="34" charset="0"/>
              </a:rPr>
              <a:t>Website: </a:t>
            </a:r>
            <a:r>
              <a:rPr kumimoji="0" lang="en-US" altLang="zh-TW" sz="1400" b="1" dirty="0">
                <a:solidFill>
                  <a:srgbClr val="0000FF"/>
                </a:solidFill>
                <a:latin typeface="Calibri" panose="020F0502020204030204" pitchFamily="34" charset="0"/>
                <a:hlinkClick r:id="rId2"/>
              </a:rPr>
              <a:t>http://www.cnu.edu.tw/</a:t>
            </a:r>
            <a:endParaRPr kumimoji="0" lang="en-US" altLang="zh-TW" sz="1400" b="1" dirty="0">
              <a:solidFill>
                <a:srgbClr val="0000FF"/>
              </a:solidFill>
              <a:latin typeface="Calibri" panose="020F0502020204030204" pitchFamily="34" charset="0"/>
            </a:endParaRPr>
          </a:p>
        </p:txBody>
      </p:sp>
      <p:sp>
        <p:nvSpPr>
          <p:cNvPr id="12" name="矩形 11"/>
          <p:cNvSpPr/>
          <p:nvPr/>
        </p:nvSpPr>
        <p:spPr>
          <a:xfrm>
            <a:off x="827584" y="2132856"/>
            <a:ext cx="8040916" cy="3370153"/>
          </a:xfrm>
          <a:prstGeom prst="rect">
            <a:avLst/>
          </a:prstGeom>
          <a:noFill/>
        </p:spPr>
        <p:txBody>
          <a:bodyPr>
            <a:spAutoFit/>
          </a:bodyPr>
          <a:lstStyle/>
          <a:p>
            <a:pPr algn="ctr" eaLnBrk="0" hangingPunct="0">
              <a:defRPr/>
            </a:pPr>
            <a:endParaRPr kumimoji="0" lang="en-US" altLang="zh-TW"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endParaRPr>
          </a:p>
          <a:p>
            <a:pPr algn="ctr" eaLnBrk="0" hangingPunct="0">
              <a:defRPr/>
            </a:pPr>
            <a:r>
              <a:rPr kumimoji="0" lang="zh-TW" altLang="en-US"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rPr>
              <a:t>跨領域學分學程</a:t>
            </a:r>
            <a:r>
              <a:rPr kumimoji="0" lang="zh-TW" altLang="zh-TW"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rPr>
              <a:t>宣導</a:t>
            </a:r>
          </a:p>
          <a:p>
            <a:pPr algn="ctr" eaLnBrk="0" hangingPunct="0">
              <a:defRPr/>
            </a:pPr>
            <a:endParaRPr kumimoji="0" lang="en-US" altLang="zh-TW" sz="4800" b="1" cap="all" dirty="0">
              <a:ln w="9000" cmpd="sng">
                <a:solidFill>
                  <a:srgbClr val="666633"/>
                </a:solidFill>
                <a:prstDash val="solid"/>
              </a:ln>
              <a:solidFill>
                <a:schemeClr val="tx1">
                  <a:lumMod val="50000"/>
                  <a:lumOff val="50000"/>
                </a:schemeClr>
              </a:solidFill>
              <a:effectLst>
                <a:reflection blurRad="12700" stA="28000" endPos="45000" dist="1000" dir="5400000" sy="-100000" algn="bl" rotWithShape="0"/>
              </a:effectLst>
              <a:latin typeface="微軟正黑體" pitchFamily="34" charset="-120"/>
              <a:ea typeface="微軟正黑體" pitchFamily="34" charset="-120"/>
            </a:endParaRPr>
          </a:p>
          <a:p>
            <a:pPr algn="ctr" eaLnBrk="0" hangingPunct="0">
              <a:defRPr/>
            </a:pPr>
            <a:endParaRPr kumimoji="0" lang="zh-TW" altLang="en-US" sz="45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endParaRPr>
          </a:p>
        </p:txBody>
      </p:sp>
      <p:pic>
        <p:nvPicPr>
          <p:cNvPr id="21509" name="圖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47540"/>
            <a:ext cx="3685635" cy="86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717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2"/>
                                        </p:tgtEl>
                                        <p:attrNameLst>
                                          <p:attrName>ppt_x</p:attrName>
                                          <p:attrName>ppt_y</p:attrName>
                                        </p:attrNameLst>
                                      </p:cBhvr>
                                    </p:animMotion>
                                    <p:animRot by="1500000">
                                      <p:cBhvr>
                                        <p:cTn id="7" dur="125" fill="hold">
                                          <p:stCondLst>
                                            <p:cond delay="0"/>
                                          </p:stCondLst>
                                        </p:cTn>
                                        <p:tgtEl>
                                          <p:spTgt spid="12"/>
                                        </p:tgtEl>
                                        <p:attrNameLst>
                                          <p:attrName>r</p:attrName>
                                        </p:attrNameLst>
                                      </p:cBhvr>
                                    </p:animRot>
                                    <p:animRot by="-1500000">
                                      <p:cBhvr>
                                        <p:cTn id="8" dur="125" fill="hold">
                                          <p:stCondLst>
                                            <p:cond delay="125"/>
                                          </p:stCondLst>
                                        </p:cTn>
                                        <p:tgtEl>
                                          <p:spTgt spid="12"/>
                                        </p:tgtEl>
                                        <p:attrNameLst>
                                          <p:attrName>r</p:attrName>
                                        </p:attrNameLst>
                                      </p:cBhvr>
                                    </p:animRot>
                                    <p:animRot by="-1500000">
                                      <p:cBhvr>
                                        <p:cTn id="9" dur="125" fill="hold">
                                          <p:stCondLst>
                                            <p:cond delay="250"/>
                                          </p:stCondLst>
                                        </p:cTn>
                                        <p:tgtEl>
                                          <p:spTgt spid="12"/>
                                        </p:tgtEl>
                                        <p:attrNameLst>
                                          <p:attrName>r</p:attrName>
                                        </p:attrNameLst>
                                      </p:cBhvr>
                                    </p:animRot>
                                    <p:animRot by="1500000">
                                      <p:cBhvr>
                                        <p:cTn id="10" dur="125" fill="hold">
                                          <p:stCondLst>
                                            <p:cond delay="375"/>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群組 10"/>
          <p:cNvGrpSpPr/>
          <p:nvPr/>
        </p:nvGrpSpPr>
        <p:grpSpPr>
          <a:xfrm>
            <a:off x="158464" y="1486151"/>
            <a:ext cx="8839204" cy="427424"/>
            <a:chOff x="162409" y="1609660"/>
            <a:chExt cx="6148351" cy="320568"/>
          </a:xfrm>
        </p:grpSpPr>
        <p:sp>
          <p:nvSpPr>
            <p:cNvPr id="12" name="五邊形 11"/>
            <p:cNvSpPr/>
            <p:nvPr/>
          </p:nvSpPr>
          <p:spPr>
            <a:xfrm>
              <a:off x="162409" y="1609660"/>
              <a:ext cx="1086193" cy="320568"/>
            </a:xfrm>
            <a:prstGeom prst="homePlate">
              <a:avLst>
                <a:gd name="adj" fmla="val 18622"/>
              </a:avLst>
            </a:prstGeom>
            <a:solidFill>
              <a:srgbClr val="70C2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77" b="1" dirty="0">
                  <a:latin typeface="BIZ UDPGothic" panose="020B0400000000000000" pitchFamily="34" charset="-128"/>
                  <a:ea typeface="BIZ UDPGothic" panose="020B0400000000000000" pitchFamily="34" charset="-128"/>
                </a:rPr>
                <a:t>推動願景 </a:t>
              </a:r>
            </a:p>
          </p:txBody>
        </p:sp>
        <p:sp>
          <p:nvSpPr>
            <p:cNvPr id="13" name="圓角矩形 12"/>
            <p:cNvSpPr/>
            <p:nvPr/>
          </p:nvSpPr>
          <p:spPr>
            <a:xfrm>
              <a:off x="1322568" y="1609885"/>
              <a:ext cx="4988192" cy="319827"/>
            </a:xfrm>
            <a:prstGeom prst="roundRect">
              <a:avLst/>
            </a:prstGeom>
            <a:solidFill>
              <a:srgbClr val="5EB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TW" altLang="zh-TW" sz="1869" b="1" dirty="0">
                  <a:latin typeface="BIZ UDPGothic" panose="020B0400000000000000" pitchFamily="34" charset="-128"/>
                  <a:ea typeface="BIZ UDPGothic" panose="020B0400000000000000" pitchFamily="34" charset="-128"/>
                </a:rPr>
                <a:t>培育「樂活創新服務」之專業人才</a:t>
              </a:r>
              <a:endParaRPr lang="zh-TW" altLang="en-US" sz="1869" b="1" dirty="0">
                <a:latin typeface="BIZ UDPGothic" panose="020B0400000000000000" pitchFamily="34" charset="-128"/>
                <a:ea typeface="BIZ UDPGothic" panose="020B0400000000000000" pitchFamily="34" charset="-128"/>
              </a:endParaRPr>
            </a:p>
          </p:txBody>
        </p:sp>
      </p:grpSp>
      <p:grpSp>
        <p:nvGrpSpPr>
          <p:cNvPr id="14" name="群組 13"/>
          <p:cNvGrpSpPr/>
          <p:nvPr/>
        </p:nvGrpSpPr>
        <p:grpSpPr>
          <a:xfrm>
            <a:off x="1932333" y="1967501"/>
            <a:ext cx="6977942" cy="711463"/>
            <a:chOff x="1818914" y="1687261"/>
            <a:chExt cx="6977942" cy="740281"/>
          </a:xfrm>
        </p:grpSpPr>
        <p:sp>
          <p:nvSpPr>
            <p:cNvPr id="15" name="梯形 14"/>
            <p:cNvSpPr/>
            <p:nvPr/>
          </p:nvSpPr>
          <p:spPr>
            <a:xfrm>
              <a:off x="7044280" y="1694519"/>
              <a:ext cx="1735640" cy="324604"/>
            </a:xfrm>
            <a:prstGeom prst="trapezoid">
              <a:avLst>
                <a:gd name="adj" fmla="val 33621"/>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sz="3200" b="1"/>
            </a:p>
          </p:txBody>
        </p:sp>
        <p:grpSp>
          <p:nvGrpSpPr>
            <p:cNvPr id="16" name="群組 15"/>
            <p:cNvGrpSpPr/>
            <p:nvPr/>
          </p:nvGrpSpPr>
          <p:grpSpPr>
            <a:xfrm>
              <a:off x="1818914" y="1687261"/>
              <a:ext cx="6977942" cy="740281"/>
              <a:chOff x="1949411" y="2228955"/>
              <a:chExt cx="4470865" cy="453725"/>
            </a:xfrm>
          </p:grpSpPr>
          <p:grpSp>
            <p:nvGrpSpPr>
              <p:cNvPr id="17" name="群組 16"/>
              <p:cNvGrpSpPr/>
              <p:nvPr/>
            </p:nvGrpSpPr>
            <p:grpSpPr>
              <a:xfrm>
                <a:off x="1949411" y="2236228"/>
                <a:ext cx="4460014" cy="421385"/>
                <a:chOff x="1949411" y="2236228"/>
                <a:chExt cx="4460014" cy="421385"/>
              </a:xfrm>
            </p:grpSpPr>
            <p:sp>
              <p:nvSpPr>
                <p:cNvPr id="27" name="梯形 26"/>
                <p:cNvSpPr/>
                <p:nvPr/>
              </p:nvSpPr>
              <p:spPr>
                <a:xfrm flipH="1" flipV="1">
                  <a:off x="4170525" y="2237338"/>
                  <a:ext cx="1116000" cy="179114"/>
                </a:xfrm>
                <a:prstGeom prst="trapezoid">
                  <a:avLst>
                    <a:gd name="adj" fmla="val 33621"/>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sz="3200" b="1"/>
                </a:p>
              </p:txBody>
            </p:sp>
            <p:sp>
              <p:nvSpPr>
                <p:cNvPr id="28" name="梯形 27"/>
                <p:cNvSpPr/>
                <p:nvPr/>
              </p:nvSpPr>
              <p:spPr>
                <a:xfrm flipH="1" flipV="1">
                  <a:off x="1949411" y="2236228"/>
                  <a:ext cx="1116000" cy="187233"/>
                </a:xfrm>
                <a:prstGeom prst="trapezoid">
                  <a:avLst>
                    <a:gd name="adj" fmla="val 33621"/>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sz="3200" b="1"/>
                </a:p>
              </p:txBody>
            </p:sp>
            <p:sp>
              <p:nvSpPr>
                <p:cNvPr id="29" name="梯形 28"/>
                <p:cNvSpPr/>
                <p:nvPr/>
              </p:nvSpPr>
              <p:spPr>
                <a:xfrm flipH="1">
                  <a:off x="3061005" y="2237338"/>
                  <a:ext cx="1116000" cy="186123"/>
                </a:xfrm>
                <a:prstGeom prst="trapezoid">
                  <a:avLst>
                    <a:gd name="adj" fmla="val 33621"/>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sz="3200" b="1"/>
                </a:p>
              </p:txBody>
            </p:sp>
            <p:sp>
              <p:nvSpPr>
                <p:cNvPr id="30" name="梯形 29"/>
                <p:cNvSpPr/>
                <p:nvPr/>
              </p:nvSpPr>
              <p:spPr>
                <a:xfrm>
                  <a:off x="1956678" y="2480719"/>
                  <a:ext cx="1097060" cy="176894"/>
                </a:xfrm>
                <a:prstGeom prst="trapezoid">
                  <a:avLst>
                    <a:gd name="adj" fmla="val 28068"/>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sz="3200" b="1"/>
                </a:p>
              </p:txBody>
            </p:sp>
            <p:sp>
              <p:nvSpPr>
                <p:cNvPr id="31" name="梯形 30"/>
                <p:cNvSpPr/>
                <p:nvPr/>
              </p:nvSpPr>
              <p:spPr>
                <a:xfrm flipV="1">
                  <a:off x="3056876" y="2478746"/>
                  <a:ext cx="1116000" cy="178867"/>
                </a:xfrm>
                <a:prstGeom prst="trapezoid">
                  <a:avLst>
                    <a:gd name="adj" fmla="val 33621"/>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tLang="zh-TW" sz="2400" b="1" dirty="0">
                    <a:solidFill>
                      <a:srgbClr val="FF0000"/>
                    </a:solidFill>
                  </a:endParaRPr>
                </a:p>
              </p:txBody>
            </p:sp>
            <p:sp>
              <p:nvSpPr>
                <p:cNvPr id="32" name="梯形 31"/>
                <p:cNvSpPr/>
                <p:nvPr/>
              </p:nvSpPr>
              <p:spPr>
                <a:xfrm>
                  <a:off x="4170525" y="2482140"/>
                  <a:ext cx="1116000" cy="166741"/>
                </a:xfrm>
                <a:prstGeom prst="trapezoid">
                  <a:avLst>
                    <a:gd name="adj" fmla="val 33621"/>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sz="3200" b="1"/>
                </a:p>
              </p:txBody>
            </p:sp>
            <p:sp>
              <p:nvSpPr>
                <p:cNvPr id="33" name="梯形 32"/>
                <p:cNvSpPr/>
                <p:nvPr/>
              </p:nvSpPr>
              <p:spPr>
                <a:xfrm flipV="1">
                  <a:off x="5266798" y="2478745"/>
                  <a:ext cx="1142627" cy="178867"/>
                </a:xfrm>
                <a:prstGeom prst="trapezoid">
                  <a:avLst>
                    <a:gd name="adj" fmla="val 33621"/>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tLang="zh-TW" sz="1400" b="1" dirty="0">
                    <a:solidFill>
                      <a:srgbClr val="FF0000"/>
                    </a:solidFill>
                  </a:endParaRPr>
                </a:p>
              </p:txBody>
            </p:sp>
          </p:grpSp>
          <p:grpSp>
            <p:nvGrpSpPr>
              <p:cNvPr id="18" name="群組 17"/>
              <p:cNvGrpSpPr/>
              <p:nvPr/>
            </p:nvGrpSpPr>
            <p:grpSpPr>
              <a:xfrm>
                <a:off x="2104800" y="2228955"/>
                <a:ext cx="4315476" cy="453725"/>
                <a:chOff x="2104800" y="2228955"/>
                <a:chExt cx="4315476" cy="453725"/>
              </a:xfrm>
            </p:grpSpPr>
            <p:sp>
              <p:nvSpPr>
                <p:cNvPr id="19" name="文字方塊 18"/>
                <p:cNvSpPr txBox="1"/>
                <p:nvPr/>
              </p:nvSpPr>
              <p:spPr>
                <a:xfrm>
                  <a:off x="2104800" y="2228955"/>
                  <a:ext cx="832555" cy="196280"/>
                </a:xfrm>
                <a:prstGeom prst="rect">
                  <a:avLst/>
                </a:prstGeom>
                <a:noFill/>
              </p:spPr>
              <p:txBody>
                <a:bodyPr wrap="square" rtlCol="0">
                  <a:spAutoFit/>
                </a:bodyPr>
                <a:lstStyle/>
                <a:p>
                  <a:r>
                    <a:rPr lang="zh-TW" altLang="zh-TW" sz="1400" b="1" dirty="0">
                      <a:solidFill>
                        <a:srgbClr val="4F662C"/>
                      </a:solidFill>
                      <a:latin typeface="BIZ UDPGothic" panose="020B0400000000000000" pitchFamily="34" charset="-128"/>
                      <a:ea typeface="BIZ UDPGothic" panose="020B0400000000000000" pitchFamily="34" charset="-128"/>
                    </a:rPr>
                    <a:t>師生社會參與</a:t>
                  </a:r>
                  <a:endParaRPr lang="en-US" altLang="zh-TW" sz="1400" b="1" dirty="0">
                    <a:solidFill>
                      <a:srgbClr val="4F662C"/>
                    </a:solidFill>
                    <a:latin typeface="BIZ UDPGothic" panose="020B0400000000000000" pitchFamily="34" charset="-128"/>
                    <a:ea typeface="BIZ UDPGothic" panose="020B0400000000000000" pitchFamily="34" charset="-128"/>
                  </a:endParaRPr>
                </a:p>
              </p:txBody>
            </p:sp>
            <p:sp>
              <p:nvSpPr>
                <p:cNvPr id="20" name="文字方塊 19"/>
                <p:cNvSpPr txBox="1"/>
                <p:nvPr/>
              </p:nvSpPr>
              <p:spPr>
                <a:xfrm>
                  <a:off x="3224607" y="2245916"/>
                  <a:ext cx="810681" cy="196280"/>
                </a:xfrm>
                <a:prstGeom prst="rect">
                  <a:avLst/>
                </a:prstGeom>
                <a:noFill/>
              </p:spPr>
              <p:txBody>
                <a:bodyPr wrap="square" rtlCol="0">
                  <a:spAutoFit/>
                </a:bodyPr>
                <a:lstStyle/>
                <a:p>
                  <a:r>
                    <a:rPr lang="zh-TW" altLang="zh-TW" sz="1400" b="1" dirty="0">
                      <a:solidFill>
                        <a:srgbClr val="4F662C"/>
                      </a:solidFill>
                      <a:latin typeface="BIZ UDPGothic" panose="020B0400000000000000" pitchFamily="34" charset="-128"/>
                      <a:ea typeface="BIZ UDPGothic" panose="020B0400000000000000" pitchFamily="34" charset="-128"/>
                    </a:rPr>
                    <a:t>解決社會問題</a:t>
                  </a:r>
                  <a:endParaRPr lang="en-US" altLang="zh-TW" sz="1400" b="1" dirty="0">
                    <a:solidFill>
                      <a:srgbClr val="4F662C"/>
                    </a:solidFill>
                    <a:latin typeface="BIZ UDPGothic" panose="020B0400000000000000" pitchFamily="34" charset="-128"/>
                    <a:ea typeface="BIZ UDPGothic" panose="020B0400000000000000" pitchFamily="34" charset="-128"/>
                  </a:endParaRPr>
                </a:p>
              </p:txBody>
            </p:sp>
            <p:sp>
              <p:nvSpPr>
                <p:cNvPr id="21" name="文字方塊 20"/>
                <p:cNvSpPr txBox="1"/>
                <p:nvPr/>
              </p:nvSpPr>
              <p:spPr>
                <a:xfrm>
                  <a:off x="4361140" y="2238437"/>
                  <a:ext cx="893818" cy="196280"/>
                </a:xfrm>
                <a:prstGeom prst="rect">
                  <a:avLst/>
                </a:prstGeom>
                <a:noFill/>
              </p:spPr>
              <p:txBody>
                <a:bodyPr wrap="square" rtlCol="0">
                  <a:spAutoFit/>
                </a:bodyPr>
                <a:lstStyle/>
                <a:p>
                  <a:r>
                    <a:rPr lang="zh-TW" altLang="zh-TW" sz="1400" b="1" dirty="0">
                      <a:solidFill>
                        <a:srgbClr val="4F662C"/>
                      </a:solidFill>
                      <a:latin typeface="BIZ UDPGothic" panose="020B0400000000000000" pitchFamily="34" charset="-128"/>
                      <a:ea typeface="BIZ UDPGothic" panose="020B0400000000000000" pitchFamily="34" charset="-128"/>
                    </a:rPr>
                    <a:t>形塑生活風格</a:t>
                  </a:r>
                  <a:endParaRPr lang="en-US" altLang="zh-TW" sz="1400" b="1" dirty="0">
                    <a:solidFill>
                      <a:srgbClr val="4F662C"/>
                    </a:solidFill>
                    <a:latin typeface="BIZ UDPGothic" panose="020B0400000000000000" pitchFamily="34" charset="-128"/>
                    <a:ea typeface="BIZ UDPGothic" panose="020B0400000000000000" pitchFamily="34" charset="-128"/>
                  </a:endParaRPr>
                </a:p>
              </p:txBody>
            </p:sp>
            <p:sp>
              <p:nvSpPr>
                <p:cNvPr id="22" name="文字方塊 21"/>
                <p:cNvSpPr txBox="1"/>
                <p:nvPr/>
              </p:nvSpPr>
              <p:spPr>
                <a:xfrm>
                  <a:off x="4351296" y="2461332"/>
                  <a:ext cx="866505" cy="196280"/>
                </a:xfrm>
                <a:prstGeom prst="rect">
                  <a:avLst/>
                </a:prstGeom>
                <a:noFill/>
              </p:spPr>
              <p:txBody>
                <a:bodyPr wrap="square" rtlCol="0">
                  <a:spAutoFit/>
                </a:bodyPr>
                <a:lstStyle/>
                <a:p>
                  <a:r>
                    <a:rPr lang="zh-TW" altLang="zh-TW" sz="1400" b="1" dirty="0">
                      <a:solidFill>
                        <a:srgbClr val="4F662C"/>
                      </a:solidFill>
                      <a:latin typeface="BIZ UDPGothic" panose="020B0400000000000000" pitchFamily="34" charset="-128"/>
                      <a:ea typeface="BIZ UDPGothic" panose="020B0400000000000000" pitchFamily="34" charset="-128"/>
                    </a:rPr>
                    <a:t>提升人文素養</a:t>
                  </a:r>
                  <a:endParaRPr lang="en-US" altLang="zh-TW" sz="1400" b="1" dirty="0">
                    <a:solidFill>
                      <a:srgbClr val="4F662C"/>
                    </a:solidFill>
                    <a:latin typeface="BIZ UDPGothic" panose="020B0400000000000000" pitchFamily="34" charset="-128"/>
                    <a:ea typeface="BIZ UDPGothic" panose="020B0400000000000000" pitchFamily="34" charset="-128"/>
                  </a:endParaRPr>
                </a:p>
              </p:txBody>
            </p:sp>
            <p:sp>
              <p:nvSpPr>
                <p:cNvPr id="23" name="文字方塊 22"/>
                <p:cNvSpPr txBox="1"/>
                <p:nvPr/>
              </p:nvSpPr>
              <p:spPr>
                <a:xfrm>
                  <a:off x="2110371" y="2486400"/>
                  <a:ext cx="844476" cy="196280"/>
                </a:xfrm>
                <a:prstGeom prst="rect">
                  <a:avLst/>
                </a:prstGeom>
                <a:noFill/>
              </p:spPr>
              <p:txBody>
                <a:bodyPr wrap="square" rtlCol="0">
                  <a:spAutoFit/>
                </a:bodyPr>
                <a:lstStyle/>
                <a:p>
                  <a:r>
                    <a:rPr lang="zh-TW" altLang="zh-TW" sz="1400" b="1" dirty="0">
                      <a:solidFill>
                        <a:srgbClr val="4F662C"/>
                      </a:solidFill>
                      <a:latin typeface="BIZ UDPGothic" panose="020B0400000000000000" pitchFamily="34" charset="-128"/>
                      <a:ea typeface="BIZ UDPGothic" panose="020B0400000000000000" pitchFamily="34" charset="-128"/>
                    </a:rPr>
                    <a:t>帶動產業升級</a:t>
                  </a:r>
                  <a:endParaRPr lang="en-US" altLang="zh-TW" sz="1400" b="1" dirty="0">
                    <a:solidFill>
                      <a:srgbClr val="4F662C"/>
                    </a:solidFill>
                    <a:latin typeface="BIZ UDPGothic" panose="020B0400000000000000" pitchFamily="34" charset="-128"/>
                    <a:ea typeface="BIZ UDPGothic" panose="020B0400000000000000" pitchFamily="34" charset="-128"/>
                  </a:endParaRPr>
                </a:p>
              </p:txBody>
            </p:sp>
            <p:sp>
              <p:nvSpPr>
                <p:cNvPr id="24" name="文字方塊 23"/>
                <p:cNvSpPr txBox="1"/>
                <p:nvPr/>
              </p:nvSpPr>
              <p:spPr>
                <a:xfrm>
                  <a:off x="3219522" y="2486400"/>
                  <a:ext cx="845894" cy="196280"/>
                </a:xfrm>
                <a:prstGeom prst="rect">
                  <a:avLst/>
                </a:prstGeom>
                <a:noFill/>
              </p:spPr>
              <p:txBody>
                <a:bodyPr wrap="square" rtlCol="0">
                  <a:spAutoFit/>
                </a:bodyPr>
                <a:lstStyle/>
                <a:p>
                  <a:r>
                    <a:rPr lang="zh-TW" altLang="zh-TW" sz="1400" b="1" dirty="0">
                      <a:solidFill>
                        <a:srgbClr val="4F662C"/>
                      </a:solidFill>
                      <a:latin typeface="BIZ UDPGothic" panose="020B0400000000000000" pitchFamily="34" charset="-128"/>
                      <a:ea typeface="BIZ UDPGothic" panose="020B0400000000000000" pitchFamily="34" charset="-128"/>
                    </a:rPr>
                    <a:t>驅動社會創新</a:t>
                  </a:r>
                  <a:endParaRPr lang="en-US" altLang="zh-TW" sz="1400" b="1" dirty="0">
                    <a:solidFill>
                      <a:srgbClr val="4F662C"/>
                    </a:solidFill>
                    <a:latin typeface="BIZ UDPGothic" panose="020B0400000000000000" pitchFamily="34" charset="-128"/>
                    <a:ea typeface="BIZ UDPGothic" panose="020B0400000000000000" pitchFamily="34" charset="-128"/>
                  </a:endParaRPr>
                </a:p>
              </p:txBody>
            </p:sp>
            <p:sp>
              <p:nvSpPr>
                <p:cNvPr id="25" name="文字方塊 24"/>
                <p:cNvSpPr txBox="1"/>
                <p:nvPr/>
              </p:nvSpPr>
              <p:spPr>
                <a:xfrm>
                  <a:off x="5456965" y="2486400"/>
                  <a:ext cx="880600" cy="196280"/>
                </a:xfrm>
                <a:prstGeom prst="rect">
                  <a:avLst/>
                </a:prstGeom>
                <a:noFill/>
              </p:spPr>
              <p:txBody>
                <a:bodyPr wrap="square" rtlCol="0">
                  <a:spAutoFit/>
                </a:bodyPr>
                <a:lstStyle/>
                <a:p>
                  <a:r>
                    <a:rPr lang="zh-TW" altLang="zh-TW" sz="1400" b="1" dirty="0">
                      <a:solidFill>
                        <a:srgbClr val="4F662C"/>
                      </a:solidFill>
                      <a:latin typeface="BIZ UDPGothic" panose="020B0400000000000000" pitchFamily="34" charset="-128"/>
                      <a:ea typeface="BIZ UDPGothic" panose="020B0400000000000000" pitchFamily="34" charset="-128"/>
                    </a:rPr>
                    <a:t>社區永續發展</a:t>
                  </a:r>
                  <a:endParaRPr lang="zh-TW" altLang="en-US" sz="1400" b="1" dirty="0">
                    <a:solidFill>
                      <a:srgbClr val="4F662C"/>
                    </a:solidFill>
                    <a:latin typeface="BIZ UDPGothic" panose="020B0400000000000000" pitchFamily="34" charset="-128"/>
                    <a:ea typeface="BIZ UDPGothic" panose="020B0400000000000000" pitchFamily="34" charset="-128"/>
                  </a:endParaRPr>
                </a:p>
              </p:txBody>
            </p:sp>
            <p:sp>
              <p:nvSpPr>
                <p:cNvPr id="26" name="文字方塊 25"/>
                <p:cNvSpPr txBox="1"/>
                <p:nvPr/>
              </p:nvSpPr>
              <p:spPr>
                <a:xfrm>
                  <a:off x="5353798" y="2254469"/>
                  <a:ext cx="1066478" cy="196280"/>
                </a:xfrm>
                <a:prstGeom prst="rect">
                  <a:avLst/>
                </a:prstGeom>
                <a:noFill/>
              </p:spPr>
              <p:txBody>
                <a:bodyPr wrap="square" rtlCol="0">
                  <a:spAutoFit/>
                </a:bodyPr>
                <a:lstStyle/>
                <a:p>
                  <a:r>
                    <a:rPr lang="zh-TW" altLang="zh-TW" sz="1400" b="1" dirty="0">
                      <a:solidFill>
                        <a:srgbClr val="4F662C"/>
                      </a:solidFill>
                      <a:latin typeface="BIZ UDPGothic" panose="020B0400000000000000" pitchFamily="34" charset="-128"/>
                      <a:ea typeface="BIZ UDPGothic" panose="020B0400000000000000" pitchFamily="34" charset="-128"/>
                    </a:rPr>
                    <a:t>培育多元跨域人才</a:t>
                  </a:r>
                  <a:endParaRPr lang="en-US" altLang="zh-TW" sz="1400" b="1" dirty="0">
                    <a:solidFill>
                      <a:srgbClr val="4F662C"/>
                    </a:solidFill>
                    <a:latin typeface="BIZ UDPGothic" panose="020B0400000000000000" pitchFamily="34" charset="-128"/>
                    <a:ea typeface="BIZ UDPGothic" panose="020B0400000000000000" pitchFamily="34" charset="-128"/>
                  </a:endParaRPr>
                </a:p>
              </p:txBody>
            </p:sp>
          </p:grpSp>
        </p:grpSp>
      </p:grpSp>
      <p:sp>
        <p:nvSpPr>
          <p:cNvPr id="34" name="五邊形 33"/>
          <p:cNvSpPr/>
          <p:nvPr/>
        </p:nvSpPr>
        <p:spPr>
          <a:xfrm>
            <a:off x="170632" y="1971226"/>
            <a:ext cx="1576798" cy="638055"/>
          </a:xfrm>
          <a:prstGeom prst="homePlate">
            <a:avLst>
              <a:gd name="adj" fmla="val 13141"/>
            </a:avLst>
          </a:prstGeom>
          <a:solidFill>
            <a:srgbClr val="BFD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77" b="1" dirty="0">
                <a:solidFill>
                  <a:srgbClr val="4F662C"/>
                </a:solidFill>
                <a:latin typeface="BIZ UDPGothic" panose="020B0400000000000000" pitchFamily="34" charset="-128"/>
                <a:ea typeface="BIZ UDPGothic" panose="020B0400000000000000" pitchFamily="34" charset="-128"/>
              </a:rPr>
              <a:t>課程目標</a:t>
            </a:r>
            <a:endParaRPr lang="zh-TW" altLang="en-US" sz="2400" b="1" dirty="0">
              <a:solidFill>
                <a:srgbClr val="4F662C"/>
              </a:solidFill>
              <a:latin typeface="BIZ UDPGothic" panose="020B0400000000000000" pitchFamily="34" charset="-128"/>
              <a:ea typeface="BIZ UDPGothic" panose="020B0400000000000000" pitchFamily="34" charset="-128"/>
            </a:endParaRPr>
          </a:p>
        </p:txBody>
      </p:sp>
      <p:grpSp>
        <p:nvGrpSpPr>
          <p:cNvPr id="35" name="群組 34"/>
          <p:cNvGrpSpPr/>
          <p:nvPr/>
        </p:nvGrpSpPr>
        <p:grpSpPr>
          <a:xfrm>
            <a:off x="200903" y="2742967"/>
            <a:ext cx="8796766" cy="578228"/>
            <a:chOff x="130848" y="4114016"/>
            <a:chExt cx="6311078" cy="450266"/>
          </a:xfrm>
        </p:grpSpPr>
        <p:sp>
          <p:nvSpPr>
            <p:cNvPr id="36" name="五邊形 35"/>
            <p:cNvSpPr/>
            <p:nvPr/>
          </p:nvSpPr>
          <p:spPr>
            <a:xfrm>
              <a:off x="130848" y="4114016"/>
              <a:ext cx="1113519" cy="421409"/>
            </a:xfrm>
            <a:prstGeom prst="homePlate">
              <a:avLst>
                <a:gd name="adj" fmla="val 12732"/>
              </a:avLst>
            </a:prstGeom>
            <a:solidFill>
              <a:srgbClr val="4F66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284" b="1" dirty="0">
                  <a:solidFill>
                    <a:srgbClr val="FFFF00"/>
                  </a:solidFill>
                  <a:latin typeface="BIZ UDPGothic" panose="020B0400000000000000" pitchFamily="34" charset="-128"/>
                  <a:ea typeface="BIZ UDPGothic" panose="020B0400000000000000" pitchFamily="34" charset="-128"/>
                </a:rPr>
                <a:t>必備課程</a:t>
              </a:r>
            </a:p>
          </p:txBody>
        </p:sp>
        <p:sp>
          <p:nvSpPr>
            <p:cNvPr id="37" name="圓角矩形 36"/>
            <p:cNvSpPr/>
            <p:nvPr/>
          </p:nvSpPr>
          <p:spPr>
            <a:xfrm>
              <a:off x="1320193" y="4122828"/>
              <a:ext cx="2548537" cy="433996"/>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a:solidFill>
                    <a:srgbClr val="FFFF00"/>
                  </a:solidFill>
                  <a:latin typeface="華康黑體 Std W7" panose="020B0700000000000000" pitchFamily="34" charset="-120"/>
                  <a:ea typeface="華康黑體 Std W7" panose="020B0700000000000000" pitchFamily="34" charset="-120"/>
                </a:rPr>
                <a:t>社區總體營造 </a:t>
              </a:r>
              <a:r>
                <a:rPr lang="en-US" altLang="zh-TW" sz="2000" b="1" dirty="0">
                  <a:solidFill>
                    <a:srgbClr val="FFFF00"/>
                  </a:solidFill>
                  <a:latin typeface="華康黑體 Std W7" panose="020B0700000000000000" pitchFamily="34" charset="-120"/>
                  <a:ea typeface="華康黑體 Std W7" panose="020B0700000000000000" pitchFamily="34" charset="-120"/>
                </a:rPr>
                <a:t>(</a:t>
              </a:r>
              <a:r>
                <a:rPr lang="zh-TW" altLang="en-US" sz="2000" b="1" dirty="0">
                  <a:solidFill>
                    <a:srgbClr val="FFFF00"/>
                  </a:solidFill>
                  <a:latin typeface="華康黑體 Std W7" panose="020B0700000000000000" pitchFamily="34" charset="-120"/>
                  <a:ea typeface="華康黑體 Std W7" panose="020B0700000000000000" pitchFamily="34" charset="-120"/>
                </a:rPr>
                <a:t>含實務實習</a:t>
              </a:r>
              <a:r>
                <a:rPr lang="en-US" altLang="zh-TW" sz="2000" b="1" dirty="0">
                  <a:solidFill>
                    <a:srgbClr val="FFFF00"/>
                  </a:solidFill>
                  <a:latin typeface="華康黑體 Std W7" panose="020B0700000000000000" pitchFamily="34" charset="-120"/>
                  <a:ea typeface="華康黑體 Std W7" panose="020B0700000000000000" pitchFamily="34" charset="-120"/>
                </a:rPr>
                <a:t>)</a:t>
              </a:r>
              <a:endParaRPr lang="zh-TW" altLang="en-US" sz="2000" b="1" dirty="0">
                <a:solidFill>
                  <a:srgbClr val="FFFF00"/>
                </a:solidFill>
                <a:latin typeface="華康黑體 Std W7" panose="020B0700000000000000" pitchFamily="34" charset="-120"/>
                <a:ea typeface="華康黑體 Std W7" panose="020B0700000000000000" pitchFamily="34" charset="-120"/>
              </a:endParaRPr>
            </a:p>
          </p:txBody>
        </p:sp>
        <p:sp>
          <p:nvSpPr>
            <p:cNvPr id="38" name="圓角矩形 37"/>
            <p:cNvSpPr/>
            <p:nvPr/>
          </p:nvSpPr>
          <p:spPr>
            <a:xfrm>
              <a:off x="3967647" y="4122092"/>
              <a:ext cx="2474279" cy="442190"/>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a:solidFill>
                    <a:srgbClr val="FFFF00"/>
                  </a:solidFill>
                  <a:latin typeface="華康黑體 Std W7" panose="020B0700000000000000" pitchFamily="34" charset="-120"/>
                  <a:ea typeface="華康黑體 Std W7" panose="020B0700000000000000" pitchFamily="34" charset="-120"/>
                </a:rPr>
                <a:t>創新創業實務系列講座</a:t>
              </a:r>
            </a:p>
          </p:txBody>
        </p:sp>
      </p:grpSp>
      <p:grpSp>
        <p:nvGrpSpPr>
          <p:cNvPr id="39" name="群組 38"/>
          <p:cNvGrpSpPr/>
          <p:nvPr/>
        </p:nvGrpSpPr>
        <p:grpSpPr>
          <a:xfrm>
            <a:off x="1800131" y="3349836"/>
            <a:ext cx="7215212" cy="944626"/>
            <a:chOff x="1646282" y="3529718"/>
            <a:chExt cx="3935251" cy="447844"/>
          </a:xfrm>
        </p:grpSpPr>
        <p:sp>
          <p:nvSpPr>
            <p:cNvPr id="40" name="圓角化對角線角落矩形 39"/>
            <p:cNvSpPr/>
            <p:nvPr/>
          </p:nvSpPr>
          <p:spPr>
            <a:xfrm>
              <a:off x="3700523" y="3751213"/>
              <a:ext cx="1881010" cy="213211"/>
            </a:xfrm>
            <a:prstGeom prst="round2DiagRect">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a:latin typeface="BIZ UDPGothic" panose="020B0400000000000000" pitchFamily="34" charset="-128"/>
                  <a:ea typeface="BIZ UDPGothic" panose="020B0400000000000000" pitchFamily="34" charset="-128"/>
                </a:rPr>
                <a:t>產業鏈結與經濟永續</a:t>
              </a:r>
            </a:p>
          </p:txBody>
        </p:sp>
        <p:sp>
          <p:nvSpPr>
            <p:cNvPr id="41" name="圓角化對角線角落矩形 40"/>
            <p:cNvSpPr/>
            <p:nvPr/>
          </p:nvSpPr>
          <p:spPr>
            <a:xfrm>
              <a:off x="1654336" y="3532674"/>
              <a:ext cx="1960298" cy="204072"/>
            </a:xfrm>
            <a:prstGeom prst="round2DiagRect">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a:latin typeface="BIZ UDPGothic" panose="020B0400000000000000" pitchFamily="34" charset="-128"/>
                  <a:ea typeface="BIZ UDPGothic" panose="020B0400000000000000" pitchFamily="34" charset="-128"/>
                </a:rPr>
                <a:t>在地關懷</a:t>
              </a:r>
            </a:p>
          </p:txBody>
        </p:sp>
        <p:sp>
          <p:nvSpPr>
            <p:cNvPr id="42" name="圓角化對角線角落矩形 41"/>
            <p:cNvSpPr/>
            <p:nvPr/>
          </p:nvSpPr>
          <p:spPr>
            <a:xfrm>
              <a:off x="3700523" y="3529718"/>
              <a:ext cx="1871369" cy="207028"/>
            </a:xfrm>
            <a:prstGeom prst="round2DiagRect">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a:latin typeface="BIZ UDPGothic" panose="020B0400000000000000" pitchFamily="34" charset="-128"/>
                  <a:ea typeface="BIZ UDPGothic" panose="020B0400000000000000" pitchFamily="34" charset="-128"/>
                </a:rPr>
                <a:t>健康促進與食品安全</a:t>
              </a:r>
            </a:p>
          </p:txBody>
        </p:sp>
        <p:sp>
          <p:nvSpPr>
            <p:cNvPr id="43" name="圓角化對角線角落矩形 42"/>
            <p:cNvSpPr/>
            <p:nvPr/>
          </p:nvSpPr>
          <p:spPr>
            <a:xfrm>
              <a:off x="1646282" y="3767306"/>
              <a:ext cx="1972001" cy="210256"/>
            </a:xfrm>
            <a:prstGeom prst="round2DiagRect">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a:latin typeface="BIZ UDPGothic" panose="020B0400000000000000" pitchFamily="34" charset="-128"/>
                  <a:ea typeface="BIZ UDPGothic" panose="020B0400000000000000" pitchFamily="34" charset="-128"/>
                </a:rPr>
                <a:t>永續環境</a:t>
              </a:r>
            </a:p>
          </p:txBody>
        </p:sp>
      </p:grpSp>
      <p:sp>
        <p:nvSpPr>
          <p:cNvPr id="44" name="圓角化對角線角落矩形 43"/>
          <p:cNvSpPr/>
          <p:nvPr/>
        </p:nvSpPr>
        <p:spPr>
          <a:xfrm>
            <a:off x="211299" y="3398601"/>
            <a:ext cx="1508735" cy="895862"/>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TW" altLang="en-US" sz="2284" b="1" dirty="0">
                <a:solidFill>
                  <a:schemeClr val="bg1"/>
                </a:solidFill>
                <a:latin typeface="BIZ UDPGothic" panose="020B0400000000000000" pitchFamily="34" charset="-128"/>
                <a:ea typeface="BIZ UDPGothic" panose="020B0400000000000000" pitchFamily="34" charset="-128"/>
              </a:rPr>
              <a:t>選備課程</a:t>
            </a:r>
          </a:p>
        </p:txBody>
      </p:sp>
      <p:sp>
        <p:nvSpPr>
          <p:cNvPr id="45" name="文字方塊 44"/>
          <p:cNvSpPr txBox="1"/>
          <p:nvPr/>
        </p:nvSpPr>
        <p:spPr>
          <a:xfrm>
            <a:off x="172151" y="4296884"/>
            <a:ext cx="2160240" cy="369332"/>
          </a:xfrm>
          <a:prstGeom prst="rect">
            <a:avLst/>
          </a:prstGeom>
          <a:noFill/>
        </p:spPr>
        <p:txBody>
          <a:bodyPr wrap="square" rtlCol="0">
            <a:spAutoFit/>
          </a:bodyPr>
          <a:lstStyle/>
          <a:p>
            <a:r>
              <a:rPr lang="en-US" altLang="zh-TW" b="1" dirty="0">
                <a:latin typeface="微軟正黑體" panose="020B0604030504040204" pitchFamily="34" charset="-120"/>
                <a:ea typeface="微軟正黑體" panose="020B0604030504040204" pitchFamily="34" charset="-120"/>
              </a:rPr>
              <a:t>※</a:t>
            </a:r>
            <a:r>
              <a:rPr lang="zh-TW" altLang="zh-TW" b="1" dirty="0">
                <a:latin typeface="微軟正黑體" panose="020B0604030504040204" pitchFamily="34" charset="-120"/>
                <a:ea typeface="微軟正黑體" panose="020B0604030504040204" pitchFamily="34" charset="-120"/>
              </a:rPr>
              <a:t>修習規定： </a:t>
            </a:r>
          </a:p>
        </p:txBody>
      </p:sp>
      <p:sp>
        <p:nvSpPr>
          <p:cNvPr id="46" name="矩形 45"/>
          <p:cNvSpPr/>
          <p:nvPr/>
        </p:nvSpPr>
        <p:spPr>
          <a:xfrm>
            <a:off x="167467" y="4532484"/>
            <a:ext cx="8839202" cy="2049664"/>
          </a:xfrm>
          <a:prstGeom prst="rect">
            <a:avLst/>
          </a:prstGeom>
        </p:spPr>
        <p:txBody>
          <a:bodyPr wrap="square">
            <a:spAutoFit/>
          </a:bodyPr>
          <a:lstStyle/>
          <a:p>
            <a:pPr marL="457200" lvl="0" indent="-457200">
              <a:lnSpc>
                <a:spcPts val="2200"/>
              </a:lnSpc>
              <a:buFont typeface="+mj-lt"/>
              <a:buAutoNum type="arabicPeriod"/>
            </a:pPr>
            <a:r>
              <a:rPr lang="zh-TW" altLang="zh-TW" sz="1600" b="1" dirty="0">
                <a:latin typeface="微軟正黑體" panose="020B0604030504040204" pitchFamily="34" charset="-120"/>
                <a:ea typeface="微軟正黑體" panose="020B0604030504040204" pitchFamily="34" charset="-120"/>
              </a:rPr>
              <a:t>本校學分學程設置辦法相關規定，辦理本微學程應修畢</a:t>
            </a:r>
            <a:r>
              <a:rPr lang="zh-TW" altLang="zh-TW" sz="1600" b="1" dirty="0">
                <a:solidFill>
                  <a:srgbClr val="FF0000"/>
                </a:solidFill>
                <a:latin typeface="微軟正黑體" panose="020B0604030504040204" pitchFamily="34" charset="-120"/>
                <a:ea typeface="微軟正黑體" panose="020B0604030504040204" pitchFamily="34" charset="-120"/>
              </a:rPr>
              <a:t>最低學分數為 </a:t>
            </a:r>
            <a:r>
              <a:rPr lang="en-US" altLang="zh-TW" sz="1600" b="1" dirty="0">
                <a:solidFill>
                  <a:srgbClr val="FF0000"/>
                </a:solidFill>
                <a:latin typeface="微軟正黑體" panose="020B0604030504040204" pitchFamily="34" charset="-120"/>
                <a:ea typeface="微軟正黑體" panose="020B0604030504040204" pitchFamily="34" charset="-120"/>
              </a:rPr>
              <a:t>8 </a:t>
            </a:r>
            <a:r>
              <a:rPr lang="zh-TW" altLang="zh-TW" sz="1600" b="1" dirty="0">
                <a:solidFill>
                  <a:srgbClr val="FF0000"/>
                </a:solidFill>
                <a:latin typeface="微軟正黑體" panose="020B0604030504040204" pitchFamily="34" charset="-120"/>
                <a:ea typeface="微軟正黑體" panose="020B0604030504040204" pitchFamily="34" charset="-120"/>
              </a:rPr>
              <a:t>學分</a:t>
            </a:r>
            <a:r>
              <a:rPr lang="zh-TW" altLang="zh-TW" sz="1600" b="1" dirty="0">
                <a:latin typeface="微軟正黑體" panose="020B0604030504040204" pitchFamily="34" charset="-120"/>
                <a:ea typeface="微軟正黑體" panose="020B0604030504040204" pitchFamily="34" charset="-120"/>
              </a:rPr>
              <a:t>，包括：依據「核心課程領域」</a:t>
            </a:r>
            <a:r>
              <a:rPr lang="zh-TW" altLang="zh-TW" sz="1600" b="1" dirty="0">
                <a:solidFill>
                  <a:srgbClr val="FF0000"/>
                </a:solidFill>
                <a:latin typeface="微軟正黑體" panose="020B0604030504040204" pitchFamily="34" charset="-120"/>
                <a:ea typeface="微軟正黑體" panose="020B0604030504040204" pitchFamily="34" charset="-120"/>
              </a:rPr>
              <a:t>必備</a:t>
            </a:r>
            <a:r>
              <a:rPr lang="zh-TW" altLang="zh-TW" sz="1600" b="1" dirty="0">
                <a:latin typeface="微軟正黑體" panose="020B0604030504040204" pitchFamily="34" charset="-120"/>
                <a:ea typeface="微軟正黑體" panose="020B0604030504040204" pitchFamily="34" charset="-120"/>
              </a:rPr>
              <a:t>課程</a:t>
            </a:r>
            <a:r>
              <a:rPr lang="en-US" altLang="zh-TW" sz="1600" b="1" dirty="0">
                <a:latin typeface="微軟正黑體" panose="020B0604030504040204" pitchFamily="34" charset="-120"/>
                <a:ea typeface="微軟正黑體" panose="020B0604030504040204" pitchFamily="34" charset="-120"/>
              </a:rPr>
              <a:t> </a:t>
            </a:r>
            <a:r>
              <a:rPr lang="en-US" altLang="zh-TW" sz="1600" b="1" dirty="0">
                <a:solidFill>
                  <a:srgbClr val="FF0000"/>
                </a:solidFill>
                <a:latin typeface="微軟正黑體" panose="020B0604030504040204" pitchFamily="34" charset="-120"/>
                <a:ea typeface="微軟正黑體" panose="020B0604030504040204" pitchFamily="34" charset="-120"/>
              </a:rPr>
              <a:t>4</a:t>
            </a:r>
            <a:r>
              <a:rPr lang="en-US" altLang="zh-TW" sz="1600" b="1" dirty="0">
                <a:latin typeface="微軟正黑體" panose="020B0604030504040204" pitchFamily="34" charset="-120"/>
                <a:ea typeface="微軟正黑體" panose="020B0604030504040204" pitchFamily="34" charset="-120"/>
              </a:rPr>
              <a:t> </a:t>
            </a:r>
            <a:r>
              <a:rPr lang="zh-TW" altLang="zh-TW" sz="1600" b="1" dirty="0">
                <a:latin typeface="微軟正黑體" panose="020B0604030504040204" pitchFamily="34" charset="-120"/>
                <a:ea typeface="微軟正黑體" panose="020B0604030504040204" pitchFamily="34" charset="-120"/>
              </a:rPr>
              <a:t>學分；『在地關懷』、『健康促進與食品安全』、『永續環境』，及『產業鏈結與經濟永續』等領域</a:t>
            </a:r>
            <a:r>
              <a:rPr lang="zh-TW" altLang="zh-TW" sz="1600" b="1" dirty="0">
                <a:solidFill>
                  <a:srgbClr val="FF0000"/>
                </a:solidFill>
                <a:latin typeface="微軟正黑體" panose="020B0604030504040204" pitchFamily="34" charset="-120"/>
                <a:ea typeface="微軟正黑體" panose="020B0604030504040204" pitchFamily="34" charset="-120"/>
              </a:rPr>
              <a:t>選備</a:t>
            </a:r>
            <a:r>
              <a:rPr lang="zh-TW" altLang="zh-TW" sz="1600" b="1" dirty="0">
                <a:latin typeface="微軟正黑體" panose="020B0604030504040204" pitchFamily="34" charset="-120"/>
                <a:ea typeface="微軟正黑體" panose="020B0604030504040204" pitchFamily="34" charset="-120"/>
              </a:rPr>
              <a:t>課程至少</a:t>
            </a:r>
            <a:r>
              <a:rPr lang="en-US" altLang="zh-TW" sz="1600" b="1" dirty="0">
                <a:latin typeface="微軟正黑體" panose="020B0604030504040204" pitchFamily="34" charset="-120"/>
                <a:ea typeface="微軟正黑體" panose="020B0604030504040204" pitchFamily="34" charset="-120"/>
              </a:rPr>
              <a:t> </a:t>
            </a:r>
            <a:r>
              <a:rPr lang="en-US" altLang="zh-TW" sz="1600" b="1" dirty="0">
                <a:solidFill>
                  <a:srgbClr val="FF0000"/>
                </a:solidFill>
                <a:latin typeface="微軟正黑體" panose="020B0604030504040204" pitchFamily="34" charset="-120"/>
                <a:ea typeface="微軟正黑體" panose="020B0604030504040204" pitchFamily="34" charset="-120"/>
              </a:rPr>
              <a:t>4</a:t>
            </a:r>
            <a:r>
              <a:rPr lang="en-US" altLang="zh-TW" sz="1600" b="1" dirty="0">
                <a:latin typeface="微軟正黑體" panose="020B0604030504040204" pitchFamily="34" charset="-120"/>
                <a:ea typeface="微軟正黑體" panose="020B0604030504040204" pitchFamily="34" charset="-120"/>
              </a:rPr>
              <a:t> </a:t>
            </a:r>
            <a:r>
              <a:rPr lang="zh-TW" altLang="zh-TW" sz="1600" b="1" dirty="0">
                <a:latin typeface="微軟正黑體" panose="020B0604030504040204" pitchFamily="34" charset="-120"/>
                <a:ea typeface="微軟正黑體" panose="020B0604030504040204" pitchFamily="34" charset="-120"/>
              </a:rPr>
              <a:t>學分。</a:t>
            </a:r>
            <a:endParaRPr lang="en-US" altLang="zh-TW" sz="1600" b="1" dirty="0">
              <a:latin typeface="微軟正黑體" panose="020B0604030504040204" pitchFamily="34" charset="-120"/>
              <a:ea typeface="微軟正黑體" panose="020B0604030504040204" pitchFamily="34" charset="-120"/>
            </a:endParaRPr>
          </a:p>
          <a:p>
            <a:pPr marL="457200" lvl="0" indent="-457200">
              <a:lnSpc>
                <a:spcPts val="2200"/>
              </a:lnSpc>
              <a:buFont typeface="+mj-lt"/>
              <a:buAutoNum type="arabicPeriod"/>
            </a:pPr>
            <a:r>
              <a:rPr lang="zh-TW" altLang="zh-TW" sz="1600" b="1" dirty="0">
                <a:latin typeface="微軟正黑體" panose="020B0604030504040204" pitchFamily="34" charset="-120"/>
                <a:ea typeface="微軟正黑體" panose="020B0604030504040204" pitchFamily="34" charset="-120"/>
              </a:rPr>
              <a:t>學生修習微學程科目學分，其中至少應有四學分不屬於學生主系</a:t>
            </a:r>
            <a:r>
              <a:rPr lang="en-US" altLang="zh-TW" sz="1600" b="1" dirty="0">
                <a:latin typeface="微軟正黑體" panose="020B0604030504040204" pitchFamily="34" charset="-120"/>
                <a:ea typeface="微軟正黑體" panose="020B0604030504040204" pitchFamily="34" charset="-120"/>
              </a:rPr>
              <a:t>(</a:t>
            </a:r>
            <a:r>
              <a:rPr lang="zh-TW" altLang="zh-TW" sz="1600" b="1" dirty="0">
                <a:latin typeface="微軟正黑體" panose="020B0604030504040204" pitchFamily="34" charset="-120"/>
                <a:ea typeface="微軟正黑體" panose="020B0604030504040204" pitchFamily="34" charset="-120"/>
              </a:rPr>
              <a:t>學位學程</a:t>
            </a:r>
            <a:r>
              <a:rPr lang="en-US" altLang="zh-TW" sz="1600" b="1" dirty="0">
                <a:latin typeface="微軟正黑體" panose="020B0604030504040204" pitchFamily="34" charset="-120"/>
                <a:ea typeface="微軟正黑體" panose="020B0604030504040204" pitchFamily="34" charset="-120"/>
              </a:rPr>
              <a:t>)</a:t>
            </a:r>
            <a:r>
              <a:rPr lang="zh-TW" altLang="zh-TW" sz="1600" b="1" dirty="0">
                <a:latin typeface="微軟正黑體" panose="020B0604030504040204" pitchFamily="34" charset="-120"/>
                <a:ea typeface="微軟正黑體" panose="020B0604030504040204" pitchFamily="34" charset="-120"/>
              </a:rPr>
              <a:t>、所、雙主修系</a:t>
            </a:r>
            <a:r>
              <a:rPr lang="en-US" altLang="zh-TW" sz="1600" b="1" dirty="0">
                <a:latin typeface="微軟正黑體" panose="020B0604030504040204" pitchFamily="34" charset="-120"/>
                <a:ea typeface="微軟正黑體" panose="020B0604030504040204" pitchFamily="34" charset="-120"/>
              </a:rPr>
              <a:t>(</a:t>
            </a:r>
            <a:r>
              <a:rPr lang="zh-TW" altLang="zh-TW" sz="1600" b="1" dirty="0">
                <a:latin typeface="微軟正黑體" panose="020B0604030504040204" pitchFamily="34" charset="-120"/>
                <a:ea typeface="微軟正黑體" panose="020B0604030504040204" pitchFamily="34" charset="-120"/>
              </a:rPr>
              <a:t>學位學程</a:t>
            </a:r>
            <a:r>
              <a:rPr lang="en-US" altLang="zh-TW" sz="1600" b="1" dirty="0">
                <a:latin typeface="微軟正黑體" panose="020B0604030504040204" pitchFamily="34" charset="-120"/>
                <a:ea typeface="微軟正黑體" panose="020B0604030504040204" pitchFamily="34" charset="-120"/>
              </a:rPr>
              <a:t>)</a:t>
            </a:r>
            <a:r>
              <a:rPr lang="zh-TW" altLang="zh-TW" sz="1600" b="1" dirty="0">
                <a:latin typeface="微軟正黑體" panose="020B0604030504040204" pitchFamily="34" charset="-120"/>
                <a:ea typeface="微軟正黑體" panose="020B0604030504040204" pitchFamily="34" charset="-120"/>
              </a:rPr>
              <a:t>及輔系之必（選）修科目。</a:t>
            </a:r>
            <a:endParaRPr lang="en-US" altLang="zh-TW" sz="1600" b="1" dirty="0">
              <a:latin typeface="微軟正黑體" panose="020B0604030504040204" pitchFamily="34" charset="-120"/>
              <a:ea typeface="微軟正黑體" panose="020B0604030504040204" pitchFamily="34" charset="-120"/>
            </a:endParaRPr>
          </a:p>
          <a:p>
            <a:pPr marL="457200" lvl="0" indent="-457200">
              <a:lnSpc>
                <a:spcPts val="2200"/>
              </a:lnSpc>
              <a:buFont typeface="+mj-lt"/>
              <a:buAutoNum type="arabicPeriod"/>
            </a:pPr>
            <a:r>
              <a:rPr lang="zh-TW" altLang="zh-TW" sz="1600" b="1" dirty="0">
                <a:latin typeface="微軟正黑體" panose="020B0604030504040204" pitchFamily="34" charset="-120"/>
                <a:ea typeface="微軟正黑體" panose="020B0604030504040204" pitchFamily="34" charset="-120"/>
              </a:rPr>
              <a:t>配合執行「推動大學社會責任」其他相關課程，其學分抵免由業務承辦單位認定。</a:t>
            </a:r>
            <a:endParaRPr lang="en-US" altLang="zh-TW" sz="1600" b="1" dirty="0">
              <a:latin typeface="微軟正黑體" panose="020B0604030504040204" pitchFamily="34" charset="-120"/>
              <a:ea typeface="微軟正黑體" panose="020B0604030504040204" pitchFamily="34" charset="-120"/>
            </a:endParaRPr>
          </a:p>
          <a:p>
            <a:pPr marL="457200" lvl="0" indent="-457200">
              <a:lnSpc>
                <a:spcPts val="2200"/>
              </a:lnSpc>
              <a:buFont typeface="+mj-lt"/>
              <a:buAutoNum type="arabicPeriod"/>
            </a:pPr>
            <a:r>
              <a:rPr lang="zh-TW" altLang="zh-TW" sz="1600" b="1" dirty="0">
                <a:latin typeface="微軟正黑體" panose="020B0604030504040204" pitchFamily="34" charset="-120"/>
                <a:ea typeface="微軟正黑體" panose="020B0604030504040204" pitchFamily="34" charset="-120"/>
              </a:rPr>
              <a:t>本學程可依學校規定，所選修跨系學分可由系課程委員會認定抵免本系畢業學分。</a:t>
            </a:r>
          </a:p>
        </p:txBody>
      </p:sp>
      <p:sp>
        <p:nvSpPr>
          <p:cNvPr id="47" name="文字方塊 46"/>
          <p:cNvSpPr txBox="1"/>
          <p:nvPr/>
        </p:nvSpPr>
        <p:spPr>
          <a:xfrm>
            <a:off x="122446" y="170632"/>
            <a:ext cx="8690361" cy="523861"/>
          </a:xfrm>
          <a:prstGeom prst="rect">
            <a:avLst/>
          </a:prstGeom>
          <a:noFill/>
        </p:spPr>
        <p:txBody>
          <a:bodyPr wrap="square" rtlCol="0">
            <a:spAutoFit/>
          </a:bodyPr>
          <a:lstStyle/>
          <a:p>
            <a:pPr algn="ctr"/>
            <a:r>
              <a:rPr lang="zh-TW" altLang="en-US" sz="2804" b="1" dirty="0">
                <a:solidFill>
                  <a:srgbClr val="4F662C"/>
                </a:solidFill>
                <a:latin typeface="BIZ UDPGothic" panose="020B0400000000000000" pitchFamily="34" charset="-128"/>
                <a:ea typeface="BIZ UDPGothic" panose="020B0400000000000000" pitchFamily="34" charset="-128"/>
              </a:rPr>
              <a:t>「 推動大學社會責任 」 微學程</a:t>
            </a:r>
            <a:r>
              <a:rPr lang="en-US" altLang="zh-TW" sz="2804" b="1" dirty="0">
                <a:solidFill>
                  <a:srgbClr val="4F662C"/>
                </a:solidFill>
                <a:latin typeface="BIZ UDPGothic" panose="020B0400000000000000" pitchFamily="34" charset="-128"/>
                <a:ea typeface="BIZ UDPGothic" panose="020B0400000000000000" pitchFamily="34" charset="-128"/>
              </a:rPr>
              <a:t>    </a:t>
            </a:r>
            <a:r>
              <a:rPr lang="zh-TW" altLang="en-US" sz="2804" b="1" dirty="0">
                <a:solidFill>
                  <a:srgbClr val="4F662C"/>
                </a:solidFill>
                <a:latin typeface="BIZ UDPGothic" panose="020B0400000000000000" pitchFamily="34" charset="-128"/>
                <a:ea typeface="BIZ UDPGothic" panose="020B0400000000000000" pitchFamily="34" charset="-128"/>
              </a:rPr>
              <a:t>課程地圖</a:t>
            </a:r>
          </a:p>
        </p:txBody>
      </p:sp>
      <p:sp>
        <p:nvSpPr>
          <p:cNvPr id="49" name="文字方塊 48"/>
          <p:cNvSpPr txBox="1"/>
          <p:nvPr/>
        </p:nvSpPr>
        <p:spPr>
          <a:xfrm>
            <a:off x="8676456" y="10302"/>
            <a:ext cx="467544" cy="369332"/>
          </a:xfrm>
          <a:prstGeom prst="rect">
            <a:avLst/>
          </a:prstGeom>
          <a:noFill/>
        </p:spPr>
        <p:txBody>
          <a:bodyPr wrap="square" rtlCol="0">
            <a:spAutoFit/>
          </a:bodyPr>
          <a:lstStyle/>
          <a:p>
            <a:fld id="{4C297E57-7261-46AB-A9F9-6BA6D51BC4F0}" type="slidenum">
              <a:rPr lang="en-US" altLang="zh-TW" b="1" smtClean="0">
                <a:solidFill>
                  <a:schemeClr val="bg1"/>
                </a:solidFill>
                <a:latin typeface="微軟正黑體" panose="020B0604030504040204" pitchFamily="34" charset="-120"/>
                <a:ea typeface="微軟正黑體" panose="020B0604030504040204" pitchFamily="34" charset="-120"/>
              </a:rPr>
              <a:t>25</a:t>
            </a:fld>
            <a:endParaRPr lang="zh-TW" altLang="en-US" b="1" dirty="0">
              <a:solidFill>
                <a:schemeClr val="bg1"/>
              </a:solidFill>
              <a:latin typeface="微軟正黑體" panose="020B0604030504040204" pitchFamily="34" charset="-120"/>
              <a:ea typeface="微軟正黑體" panose="020B0604030504040204" pitchFamily="34" charset="-120"/>
            </a:endParaRPr>
          </a:p>
        </p:txBody>
      </p:sp>
      <p:sp>
        <p:nvSpPr>
          <p:cNvPr id="2" name="矩形 1"/>
          <p:cNvSpPr/>
          <p:nvPr/>
        </p:nvSpPr>
        <p:spPr>
          <a:xfrm>
            <a:off x="987329" y="698343"/>
            <a:ext cx="6652206" cy="523220"/>
          </a:xfrm>
          <a:prstGeom prst="rect">
            <a:avLst/>
          </a:prstGeom>
        </p:spPr>
        <p:txBody>
          <a:bodyPr wrap="none">
            <a:spAutoFit/>
          </a:bodyPr>
          <a:lstStyle/>
          <a:p>
            <a:r>
              <a:rPr lang="zh-TW" altLang="en-US" sz="2800" b="1" dirty="0">
                <a:solidFill>
                  <a:srgbClr val="4D5156"/>
                </a:solidFill>
                <a:latin typeface="Times New Roman" panose="02020603050405020304" pitchFamily="18" charset="0"/>
                <a:cs typeface="Times New Roman" panose="02020603050405020304" pitchFamily="18" charset="0"/>
              </a:rPr>
              <a:t>（</a:t>
            </a:r>
            <a:r>
              <a:rPr lang="en-US" altLang="zh-TW" sz="2800" b="1" dirty="0">
                <a:solidFill>
                  <a:srgbClr val="4D5156"/>
                </a:solidFill>
                <a:latin typeface="Times New Roman" panose="02020603050405020304" pitchFamily="18" charset="0"/>
                <a:cs typeface="Times New Roman" panose="02020603050405020304" pitchFamily="18" charset="0"/>
              </a:rPr>
              <a:t>University Social Responsibility, </a:t>
            </a:r>
            <a:r>
              <a:rPr lang="en-US" altLang="zh-TW" sz="2800" b="1" dirty="0">
                <a:solidFill>
                  <a:srgbClr val="EA4335"/>
                </a:solidFill>
                <a:latin typeface="Times New Roman" panose="02020603050405020304" pitchFamily="18" charset="0"/>
                <a:cs typeface="Times New Roman" panose="02020603050405020304" pitchFamily="18" charset="0"/>
              </a:rPr>
              <a:t>USR</a:t>
            </a:r>
            <a:r>
              <a:rPr lang="zh-TW" altLang="en-US" sz="2800" b="1" dirty="0">
                <a:solidFill>
                  <a:srgbClr val="4D5156"/>
                </a:solidFill>
                <a:latin typeface="Times New Roman" panose="02020603050405020304" pitchFamily="18" charset="0"/>
                <a:cs typeface="Times New Roman" panose="02020603050405020304" pitchFamily="18" charset="0"/>
              </a:rPr>
              <a:t>）</a:t>
            </a:r>
            <a:endParaRPr lang="zh-TW" alt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8457474"/>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群組 3"/>
          <p:cNvGrpSpPr/>
          <p:nvPr/>
        </p:nvGrpSpPr>
        <p:grpSpPr>
          <a:xfrm>
            <a:off x="88878" y="1664898"/>
            <a:ext cx="8942094" cy="827999"/>
            <a:chOff x="1564719" y="3408764"/>
            <a:chExt cx="2859170" cy="356645"/>
          </a:xfrm>
        </p:grpSpPr>
        <p:sp>
          <p:nvSpPr>
            <p:cNvPr id="5" name="圓角化對角線角落矩形 4"/>
            <p:cNvSpPr/>
            <p:nvPr/>
          </p:nvSpPr>
          <p:spPr>
            <a:xfrm>
              <a:off x="1564719" y="3408764"/>
              <a:ext cx="1415821" cy="356645"/>
            </a:xfrm>
            <a:prstGeom prst="round2DiagRect">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r>
                <a:rPr lang="zh-TW" altLang="en-US" b="1" dirty="0">
                  <a:latin typeface="微軟正黑體" panose="020B0604030504040204" pitchFamily="34" charset="-120"/>
                  <a:ea typeface="微軟正黑體" panose="020B0604030504040204" pitchFamily="34" charset="-120"/>
                </a:rPr>
                <a:t>在地關懷 </a:t>
              </a:r>
              <a:endParaRPr lang="en-US" altLang="zh-TW" b="1" dirty="0">
                <a:latin typeface="微軟正黑體" panose="020B0604030504040204" pitchFamily="34" charset="-120"/>
                <a:ea typeface="微軟正黑體" panose="020B0604030504040204" pitchFamily="34" charset="-120"/>
              </a:endParaRPr>
            </a:p>
            <a:p>
              <a:pPr algn="ctr">
                <a:lnSpc>
                  <a:spcPts val="2000"/>
                </a:lnSpc>
              </a:pPr>
              <a:r>
                <a:rPr lang="en-US" altLang="zh-TW" b="1" dirty="0">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b="1" dirty="0">
                  <a:latin typeface="微軟正黑體" panose="020B0604030504040204" pitchFamily="34" charset="-120"/>
                  <a:ea typeface="微軟正黑體" panose="020B0604030504040204" pitchFamily="34" charset="-120"/>
                  <a:cs typeface="Times New Roman" panose="02020603050405020304" pitchFamily="18" charset="0"/>
                </a:rPr>
                <a:t> 對應</a:t>
              </a:r>
              <a:r>
                <a:rPr lang="zh-TW" altLang="en-US" b="1" dirty="0">
                  <a:solidFill>
                    <a:srgbClr val="FFFF00"/>
                  </a:solidFill>
                  <a:latin typeface="微軟正黑體" panose="020B0604030504040204" pitchFamily="34" charset="-120"/>
                  <a:ea typeface="微軟正黑體" panose="020B0604030504040204" pitchFamily="34" charset="-120"/>
                  <a:cs typeface="Times New Roman" panose="02020603050405020304" pitchFamily="18" charset="0"/>
                </a:rPr>
                <a:t>青銀共生</a:t>
              </a:r>
              <a:r>
                <a:rPr lang="en-US" altLang="zh-TW" b="1" dirty="0">
                  <a:solidFill>
                    <a:srgbClr val="FFFF00"/>
                  </a:solidFill>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b="1" dirty="0">
                  <a:solidFill>
                    <a:srgbClr val="FFFF00"/>
                  </a:solidFill>
                  <a:latin typeface="微軟正黑體" panose="020B0604030504040204" pitchFamily="34" charset="-120"/>
                  <a:ea typeface="微軟正黑體" panose="020B0604030504040204" pitchFamily="34" charset="-120"/>
                  <a:cs typeface="Times New Roman" panose="02020603050405020304" pitchFamily="18" charset="0"/>
                </a:rPr>
                <a:t>活酪大內樂居地 </a:t>
              </a:r>
              <a:r>
                <a:rPr lang="zh-TW" altLang="en-US" b="1" dirty="0">
                  <a:latin typeface="微軟正黑體" panose="020B0604030504040204" pitchFamily="34" charset="-120"/>
                  <a:ea typeface="微軟正黑體" panose="020B0604030504040204" pitchFamily="34" charset="-120"/>
                </a:rPr>
                <a:t>、</a:t>
              </a:r>
              <a:endParaRPr lang="en-US" altLang="zh-TW" b="1" dirty="0">
                <a:latin typeface="微軟正黑體" panose="020B0604030504040204" pitchFamily="34" charset="-120"/>
                <a:ea typeface="微軟正黑體" panose="020B0604030504040204" pitchFamily="34" charset="-120"/>
              </a:endParaRPr>
            </a:p>
            <a:p>
              <a:pPr algn="ctr">
                <a:lnSpc>
                  <a:spcPts val="2000"/>
                </a:lnSpc>
              </a:pPr>
              <a:r>
                <a:rPr lang="zh-TW" altLang="en-US" b="1" dirty="0">
                  <a:solidFill>
                    <a:srgbClr val="FFFF00"/>
                  </a:solidFill>
                  <a:latin typeface="微軟正黑體" panose="020B0604030504040204" pitchFamily="34" charset="-120"/>
                  <a:ea typeface="微軟正黑體" panose="020B0604030504040204" pitchFamily="34" charset="-120"/>
                </a:rPr>
                <a:t>西港風</a:t>
              </a:r>
              <a:r>
                <a:rPr lang="en-US" altLang="zh-TW" b="1" dirty="0">
                  <a:solidFill>
                    <a:srgbClr val="FFFF00"/>
                  </a:solidFill>
                  <a:latin typeface="微軟正黑體" panose="020B0604030504040204" pitchFamily="34" charset="-120"/>
                  <a:ea typeface="微軟正黑體" panose="020B0604030504040204" pitchFamily="34" charset="-120"/>
                </a:rPr>
                <a:t>_</a:t>
              </a:r>
              <a:r>
                <a:rPr lang="zh-TW" altLang="en-US" b="1" dirty="0">
                  <a:solidFill>
                    <a:srgbClr val="FFFF00"/>
                  </a:solidFill>
                  <a:latin typeface="微軟正黑體" panose="020B0604030504040204" pitchFamily="34" charset="-120"/>
                  <a:ea typeface="微軟正黑體" panose="020B0604030504040204" pitchFamily="34" charset="-120"/>
                </a:rPr>
                <a:t>敘事雲</a:t>
              </a:r>
              <a:r>
                <a:rPr lang="zh-TW" altLang="en-US" b="1" dirty="0">
                  <a:latin typeface="微軟正黑體" panose="020B0604030504040204" pitchFamily="34" charset="-120"/>
                  <a:ea typeface="微軟正黑體" panose="020B0604030504040204" pitchFamily="34" charset="-120"/>
                  <a:cs typeface="Times New Roman" panose="02020603050405020304" pitchFamily="18" charset="0"/>
                </a:rPr>
                <a:t> 計畫 </a:t>
              </a:r>
              <a:r>
                <a:rPr lang="en-US" altLang="zh-TW" b="1" dirty="0">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en-US" b="1"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6" name="圓角化對角線角落矩形 5"/>
            <p:cNvSpPr/>
            <p:nvPr/>
          </p:nvSpPr>
          <p:spPr>
            <a:xfrm>
              <a:off x="3008068" y="3408764"/>
              <a:ext cx="1415821" cy="356645"/>
            </a:xfrm>
            <a:prstGeom prst="round2DiagRect">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r>
                <a:rPr lang="zh-TW" altLang="en-US" b="1" dirty="0">
                  <a:latin typeface="微軟正黑體" panose="020B0604030504040204" pitchFamily="34" charset="-120"/>
                  <a:ea typeface="微軟正黑體" panose="020B0604030504040204" pitchFamily="34" charset="-120"/>
                </a:rPr>
                <a:t>健康促進與食品安全</a:t>
              </a:r>
              <a:endParaRPr lang="en-US" altLang="zh-TW" b="1" dirty="0">
                <a:latin typeface="微軟正黑體" panose="020B0604030504040204" pitchFamily="34" charset="-120"/>
                <a:ea typeface="微軟正黑體" panose="020B0604030504040204" pitchFamily="34" charset="-120"/>
              </a:endParaRPr>
            </a:p>
            <a:p>
              <a:pPr algn="ctr">
                <a:lnSpc>
                  <a:spcPts val="2000"/>
                </a:lnSpc>
              </a:pPr>
              <a:r>
                <a:rPr lang="en-US" altLang="zh-TW" b="1" dirty="0">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b="1" dirty="0">
                  <a:latin typeface="微軟正黑體" panose="020B0604030504040204" pitchFamily="34" charset="-120"/>
                  <a:ea typeface="微軟正黑體" panose="020B0604030504040204" pitchFamily="34" charset="-120"/>
                </a:rPr>
                <a:t> 對應 </a:t>
              </a:r>
              <a:r>
                <a:rPr lang="zh-TW" altLang="en-US" b="1" dirty="0">
                  <a:solidFill>
                    <a:srgbClr val="FFFF00"/>
                  </a:solidFill>
                  <a:latin typeface="微軟正黑體" panose="020B0604030504040204" pitchFamily="34" charset="-120"/>
                  <a:ea typeface="微軟正黑體" panose="020B0604030504040204" pitchFamily="34" charset="-120"/>
                </a:rPr>
                <a:t>阿嘉藥攜手阿蓮：賦能偏鄉社區 </a:t>
              </a:r>
              <a:r>
                <a:rPr lang="en-US" altLang="zh-TW" b="1" dirty="0">
                  <a:solidFill>
                    <a:srgbClr val="FFFF00"/>
                  </a:solidFill>
                  <a:latin typeface="微軟正黑體" panose="020B0604030504040204" pitchFamily="34" charset="-120"/>
                  <a:ea typeface="微軟正黑體" panose="020B0604030504040204" pitchFamily="34" charset="-120"/>
                </a:rPr>
                <a:t>x</a:t>
              </a:r>
              <a:r>
                <a:rPr lang="zh-TW" altLang="en-US" b="1" dirty="0">
                  <a:solidFill>
                    <a:srgbClr val="FFFF00"/>
                  </a:solidFill>
                  <a:latin typeface="微軟正黑體" panose="020B0604030504040204" pitchFamily="34" charset="-120"/>
                  <a:ea typeface="微軟正黑體" panose="020B0604030504040204" pitchFamily="34" charset="-120"/>
                </a:rPr>
                <a:t>  築夢幸福家園 </a:t>
              </a:r>
              <a:r>
                <a:rPr lang="zh-TW" altLang="en-US" b="1" dirty="0">
                  <a:latin typeface="微軟正黑體" panose="020B0604030504040204" pitchFamily="34" charset="-120"/>
                  <a:ea typeface="微軟正黑體" panose="020B0604030504040204" pitchFamily="34" charset="-120"/>
                  <a:cs typeface="Times New Roman" panose="02020603050405020304" pitchFamily="18" charset="0"/>
                </a:rPr>
                <a:t>計畫</a:t>
              </a:r>
              <a:r>
                <a:rPr lang="en-US" altLang="zh-TW" b="1" dirty="0">
                  <a:latin typeface="微軟正黑體" panose="020B0604030504040204" pitchFamily="34" charset="-120"/>
                  <a:ea typeface="微軟正黑體" panose="020B0604030504040204" pitchFamily="34" charset="-120"/>
                  <a:cs typeface="Times New Roman" panose="02020603050405020304" pitchFamily="18" charset="0"/>
                </a:rPr>
                <a:t> )</a:t>
              </a:r>
              <a:endParaRPr lang="zh-TW" altLang="en-US" b="1" dirty="0">
                <a:latin typeface="微軟正黑體" panose="020B0604030504040204" pitchFamily="34" charset="-120"/>
                <a:ea typeface="微軟正黑體" panose="020B0604030504040204" pitchFamily="34" charset="-120"/>
                <a:cs typeface="Times New Roman" panose="02020603050405020304" pitchFamily="18" charset="0"/>
              </a:endParaRPr>
            </a:p>
          </p:txBody>
        </p:sp>
      </p:grpSp>
      <p:grpSp>
        <p:nvGrpSpPr>
          <p:cNvPr id="7" name="群組 6"/>
          <p:cNvGrpSpPr/>
          <p:nvPr/>
        </p:nvGrpSpPr>
        <p:grpSpPr>
          <a:xfrm>
            <a:off x="81003" y="2546736"/>
            <a:ext cx="8930830" cy="3978608"/>
            <a:chOff x="222568" y="4883248"/>
            <a:chExt cx="5219542" cy="2516190"/>
          </a:xfrm>
          <a:solidFill>
            <a:srgbClr val="AFCEEB"/>
          </a:solidFill>
        </p:grpSpPr>
        <p:sp>
          <p:nvSpPr>
            <p:cNvPr id="8" name="圓角矩形 7"/>
            <p:cNvSpPr/>
            <p:nvPr/>
          </p:nvSpPr>
          <p:spPr>
            <a:xfrm>
              <a:off x="222568" y="4907561"/>
              <a:ext cx="2596509" cy="2491877"/>
            </a:xfrm>
            <a:prstGeom prst="roundRect">
              <a:avLst>
                <a:gd name="adj" fmla="val 8491"/>
              </a:avLst>
            </a:prstGeom>
            <a:solidFill>
              <a:srgbClr val="FDEAB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400"/>
            </a:p>
          </p:txBody>
        </p:sp>
        <p:sp>
          <p:nvSpPr>
            <p:cNvPr id="9" name="圓角矩形 8"/>
            <p:cNvSpPr/>
            <p:nvPr/>
          </p:nvSpPr>
          <p:spPr>
            <a:xfrm>
              <a:off x="2865391" y="4883248"/>
              <a:ext cx="2576719" cy="2513189"/>
            </a:xfrm>
            <a:prstGeom prst="roundRect">
              <a:avLst>
                <a:gd name="adj" fmla="val 9101"/>
              </a:avLst>
            </a:prstGeom>
            <a:solidFill>
              <a:srgbClr val="FDEAB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400"/>
            </a:p>
          </p:txBody>
        </p:sp>
      </p:grpSp>
      <p:sp>
        <p:nvSpPr>
          <p:cNvPr id="10" name="文字方塊 9"/>
          <p:cNvSpPr txBox="1"/>
          <p:nvPr/>
        </p:nvSpPr>
        <p:spPr>
          <a:xfrm>
            <a:off x="4614478" y="2601578"/>
            <a:ext cx="3492463" cy="3939540"/>
          </a:xfrm>
          <a:prstGeom prst="rect">
            <a:avLst/>
          </a:prstGeom>
          <a:noFill/>
        </p:spPr>
        <p:txBody>
          <a:bodyPr wrap="square" rtlCol="0">
            <a:spAutoFit/>
          </a:bodyPr>
          <a:lstStyle/>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衛生教育與健康促進</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藝術活動設計與實作</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團體膳食製備與實作</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智慧科技與藥學服務</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生物醫學趨勢與實務</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藥學溝通技巧</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實證藥學</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整合藥事照護管理及實作</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生技保健食品與營養實務</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中醫食療養生</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藥膳與食療</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健康促進</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健康促進活動設計</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分析化學實驗</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分析實務應用</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食品衛生管理</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食物製備原理</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藥粧生技概論</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藥粧生技實作</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食品衛生與安全</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餐飲衛生管理</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客觀結構式臨床技能測試</a:t>
            </a:r>
            <a:r>
              <a:rPr lang="en-US" altLang="zh-TW" sz="1500" dirty="0">
                <a:latin typeface="華康黑體 Std W5" panose="020B0500000000000000" pitchFamily="34" charset="-120"/>
                <a:ea typeface="華康黑體 Std W5" panose="020B0500000000000000" pitchFamily="34" charset="-120"/>
              </a:rPr>
              <a:t>(OSCE)</a:t>
            </a:r>
            <a:endParaRPr lang="zh-TW" altLang="zh-TW" sz="1500" dirty="0">
              <a:latin typeface="華康黑體 Std W5" panose="020B0500000000000000" pitchFamily="34" charset="-120"/>
              <a:ea typeface="華康黑體 Std W5" panose="020B0500000000000000" pitchFamily="34" charset="-120"/>
            </a:endParaRPr>
          </a:p>
        </p:txBody>
      </p:sp>
      <p:sp>
        <p:nvSpPr>
          <p:cNvPr id="11" name="圓角化對角線角落矩形 10"/>
          <p:cNvSpPr/>
          <p:nvPr/>
        </p:nvSpPr>
        <p:spPr>
          <a:xfrm>
            <a:off x="1043608" y="250574"/>
            <a:ext cx="6368089" cy="771692"/>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TW" altLang="en-US" sz="4000" b="1" dirty="0">
                <a:solidFill>
                  <a:schemeClr val="bg1"/>
                </a:solidFill>
                <a:latin typeface="Times New Roman" panose="02020603050405020304" pitchFamily="18" charset="0"/>
                <a:ea typeface="微軟正黑體" panose="020B0604030504040204" pitchFamily="34" charset="-120"/>
                <a:cs typeface="Times New Roman" panose="02020603050405020304" pitchFamily="18" charset="0"/>
              </a:rPr>
              <a:t>選備課程</a:t>
            </a:r>
            <a:r>
              <a:rPr lang="en-US" altLang="zh-TW" sz="4000" b="1" dirty="0">
                <a:solidFill>
                  <a:schemeClr val="bg1"/>
                </a:solidFill>
                <a:latin typeface="Times New Roman" panose="02020603050405020304" pitchFamily="18" charset="0"/>
                <a:ea typeface="微軟正黑體" panose="020B0604030504040204" pitchFamily="34" charset="-120"/>
                <a:cs typeface="Times New Roman" panose="02020603050405020304" pitchFamily="18" charset="0"/>
              </a:rPr>
              <a:t>I</a:t>
            </a:r>
            <a:endParaRPr lang="zh-TW" altLang="en-US" sz="4000" b="1" dirty="0">
              <a:solidFill>
                <a:schemeClr val="bg1"/>
              </a:solidFill>
              <a:latin typeface="Times New Roman" panose="02020603050405020304" pitchFamily="18" charset="0"/>
              <a:ea typeface="微軟正黑體" panose="020B0604030504040204" pitchFamily="34" charset="-120"/>
              <a:cs typeface="Times New Roman" panose="02020603050405020304" pitchFamily="18" charset="0"/>
            </a:endParaRPr>
          </a:p>
        </p:txBody>
      </p:sp>
      <p:sp>
        <p:nvSpPr>
          <p:cNvPr id="12" name="矩形 11"/>
          <p:cNvSpPr/>
          <p:nvPr/>
        </p:nvSpPr>
        <p:spPr>
          <a:xfrm>
            <a:off x="6807402" y="2601578"/>
            <a:ext cx="2134448" cy="4196020"/>
          </a:xfrm>
          <a:prstGeom prst="rect">
            <a:avLst/>
          </a:prstGeom>
        </p:spPr>
        <p:txBody>
          <a:bodyPr wrap="square">
            <a:spAutoFit/>
          </a:bodyPr>
          <a:lstStyle/>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高齡養生運動與實作</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樂齡運動指導與實作</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故事發想腳本寫作</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雲端營養資訊應用</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生技藥物應用實務</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高齡健康適能指導</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營養教育</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食農教育</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社區健康營造實務</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生活輔具與應用</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音樂照顧與實作</a:t>
            </a: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輔助療法與實務</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生物安全性評估</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虛擬實境應用</a:t>
            </a: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經絡養身保健</a:t>
            </a:r>
            <a:endParaRPr lang="en-US" altLang="zh-TW" sz="1500" dirty="0">
              <a:latin typeface="華康黑體 Std W5" panose="020B0500000000000000" pitchFamily="34" charset="-120"/>
              <a:ea typeface="華康黑體 Std W5" panose="020B0500000000000000" pitchFamily="34" charset="-120"/>
            </a:endParaRPr>
          </a:p>
          <a:p>
            <a:pPr marL="43684" indent="-43684"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園藝輔療</a:t>
            </a:r>
            <a:endParaRPr lang="en-US" altLang="zh-TW" sz="1500" dirty="0">
              <a:latin typeface="華康黑體 Std W5" panose="020B0500000000000000" pitchFamily="34" charset="-120"/>
              <a:ea typeface="華康黑體 Std W5" panose="020B0500000000000000" pitchFamily="34" charset="-120"/>
            </a:endParaRPr>
          </a:p>
          <a:p>
            <a:pPr marL="43684" indent="-43684">
              <a:lnSpc>
                <a:spcPts val="2000"/>
              </a:lnSpc>
              <a:buFont typeface="Arial" panose="020B0604020202020204" pitchFamily="34" charset="0"/>
              <a:buChar char="•"/>
            </a:pPr>
            <a:endParaRPr lang="en-US" altLang="zh-TW" sz="1500" dirty="0">
              <a:latin typeface="華康黑體 Std W5" panose="020B0500000000000000" pitchFamily="34" charset="-120"/>
              <a:ea typeface="華康黑體 Std W5" panose="020B0500000000000000" pitchFamily="34" charset="-120"/>
            </a:endParaRPr>
          </a:p>
        </p:txBody>
      </p:sp>
      <p:sp>
        <p:nvSpPr>
          <p:cNvPr id="14" name="文字方塊 13"/>
          <p:cNvSpPr txBox="1"/>
          <p:nvPr/>
        </p:nvSpPr>
        <p:spPr>
          <a:xfrm>
            <a:off x="121154" y="2672305"/>
            <a:ext cx="3247713" cy="3909917"/>
          </a:xfrm>
          <a:prstGeom prst="rect">
            <a:avLst/>
          </a:prstGeom>
          <a:noFill/>
          <a:ln>
            <a:noFill/>
          </a:ln>
        </p:spPr>
        <p:txBody>
          <a:bodyPr wrap="square" rtlCol="0">
            <a:spAutoFit/>
          </a:bodyPr>
          <a:lstStyle/>
          <a:p>
            <a:pPr marL="44508" indent="-44508">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社區營造與實作</a:t>
            </a:r>
            <a:endParaRPr lang="en-US" altLang="zh-TW" sz="1500" dirty="0">
              <a:latin typeface="華康黑體 Std W5" panose="020B0500000000000000" pitchFamily="34" charset="-120"/>
              <a:ea typeface="華康黑體 Std W5" panose="020B0500000000000000" pitchFamily="34" charset="-120"/>
            </a:endParaRPr>
          </a:p>
          <a:p>
            <a:pPr marL="44508" indent="-44508">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社區營造與實務</a:t>
            </a:r>
          </a:p>
          <a:p>
            <a:pPr marL="44508" indent="-44508">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文案與社群活動</a:t>
            </a:r>
            <a:endParaRPr lang="en-US" altLang="zh-TW" sz="1500" dirty="0">
              <a:latin typeface="華康黑體 Std W5" panose="020B0500000000000000" pitchFamily="34" charset="-120"/>
              <a:ea typeface="華康黑體 Std W5" panose="020B0500000000000000" pitchFamily="34" charset="-120"/>
            </a:endParaRPr>
          </a:p>
          <a:p>
            <a:pPr marL="44508" indent="-44508">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安南生態逍遙遊</a:t>
            </a:r>
            <a:endParaRPr lang="en-US" altLang="zh-TW" sz="1500" dirty="0">
              <a:latin typeface="華康黑體 Std W5" panose="020B0500000000000000" pitchFamily="34" charset="-120"/>
              <a:ea typeface="華康黑體 Std W5" panose="020B0500000000000000" pitchFamily="34" charset="-120"/>
            </a:endParaRPr>
          </a:p>
          <a:p>
            <a:pPr marL="44508" indent="-44508">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休閒活動設計實作</a:t>
            </a:r>
            <a:endParaRPr lang="en-US" altLang="zh-TW" sz="1500" dirty="0">
              <a:latin typeface="華康黑體 Std W5" panose="020B0500000000000000" pitchFamily="34" charset="-120"/>
              <a:ea typeface="華康黑體 Std W5" panose="020B0500000000000000" pitchFamily="34" charset="-120"/>
            </a:endParaRP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長期照護個案分析</a:t>
            </a:r>
            <a:endParaRPr lang="en-US" altLang="zh-TW" sz="1500" dirty="0">
              <a:latin typeface="華康黑體 Std W5" panose="020B0500000000000000" pitchFamily="34" charset="-120"/>
              <a:ea typeface="華康黑體 Std W5" panose="020B0500000000000000" pitchFamily="34" charset="-120"/>
            </a:endParaRP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社會</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區</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工作</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實習</a:t>
            </a:r>
            <a:r>
              <a:rPr lang="en-US" altLang="zh-TW" sz="1500" dirty="0">
                <a:latin typeface="華康黑體 Std W5" panose="020B0500000000000000" pitchFamily="34" charset="-120"/>
                <a:ea typeface="華康黑體 Std W5" panose="020B0500000000000000" pitchFamily="34" charset="-120"/>
              </a:rPr>
              <a:t>) </a:t>
            </a: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流行病學</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含公共衛生</a:t>
            </a:r>
            <a:r>
              <a:rPr lang="en-US" altLang="zh-TW" sz="1500" dirty="0">
                <a:latin typeface="華康黑體 Std W5" panose="020B0500000000000000" pitchFamily="34" charset="-120"/>
                <a:ea typeface="華康黑體 Std W5" panose="020B0500000000000000" pitchFamily="34" charset="-120"/>
              </a:rPr>
              <a:t>)</a:t>
            </a: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社會服務學習</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社會福利</a:t>
            </a: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臺灣府城巡禮</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樂遊台南</a:t>
            </a:r>
            <a:endParaRPr lang="en-US" altLang="zh-TW" sz="1500" dirty="0">
              <a:latin typeface="華康黑體 Std W5" panose="020B0500000000000000" pitchFamily="34" charset="-120"/>
              <a:ea typeface="華康黑體 Std W5" panose="020B0500000000000000" pitchFamily="34" charset="-120"/>
            </a:endParaRP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社區健康營造計畫與分析</a:t>
            </a:r>
            <a:endParaRPr lang="en-US" altLang="zh-TW" sz="1500" dirty="0">
              <a:latin typeface="華康黑體 Std W5" panose="020B0500000000000000" pitchFamily="34" charset="-120"/>
              <a:ea typeface="華康黑體 Std W5" panose="020B0500000000000000" pitchFamily="34" charset="-120"/>
            </a:endParaRP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銀髮產業創新與創意實作</a:t>
            </a:r>
            <a:endParaRPr lang="en-US" altLang="zh-TW" sz="1500" dirty="0">
              <a:latin typeface="華康黑體 Std W5" panose="020B0500000000000000" pitchFamily="34" charset="-120"/>
              <a:ea typeface="華康黑體 Std W5" panose="020B0500000000000000" pitchFamily="34" charset="-120"/>
            </a:endParaRP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醫學美容術後照護</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含實作</a:t>
            </a:r>
            <a:r>
              <a:rPr lang="en-US" altLang="zh-TW" sz="1500" dirty="0">
                <a:latin typeface="華康黑體 Std W5" panose="020B0500000000000000" pitchFamily="34" charset="-120"/>
                <a:ea typeface="華康黑體 Std W5" panose="020B0500000000000000" pitchFamily="34" charset="-120"/>
              </a:rPr>
              <a:t>)</a:t>
            </a: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西港口述歷史與地方文創設計</a:t>
            </a:r>
          </a:p>
          <a:p>
            <a:pP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非處方藥</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藥學服務</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藥學服務實習</a:t>
            </a:r>
          </a:p>
        </p:txBody>
      </p:sp>
      <p:sp>
        <p:nvSpPr>
          <p:cNvPr id="15" name="文字方塊 14"/>
          <p:cNvSpPr txBox="1"/>
          <p:nvPr/>
        </p:nvSpPr>
        <p:spPr>
          <a:xfrm>
            <a:off x="2212227" y="2672305"/>
            <a:ext cx="2244663" cy="3554819"/>
          </a:xfrm>
          <a:prstGeom prst="rect">
            <a:avLst/>
          </a:prstGeom>
          <a:noFill/>
        </p:spPr>
        <p:txBody>
          <a:bodyPr wrap="square" rtlCol="0">
            <a:spAutoFit/>
          </a:bodyPr>
          <a:lstStyle/>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志工管理與志願服務</a:t>
            </a:r>
            <a:endParaRPr lang="en-US" altLang="zh-TW" sz="1500" dirty="0">
              <a:latin typeface="華康黑體 Std W5" panose="020B0500000000000000" pitchFamily="34" charset="-120"/>
              <a:ea typeface="華康黑體 Std W5" panose="020B0500000000000000" pitchFamily="34" charset="-120"/>
            </a:endParaRP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健康照護物聯網應用</a:t>
            </a:r>
            <a:endParaRPr lang="en-US" altLang="zh-TW" sz="1500" dirty="0">
              <a:latin typeface="華康黑體 Std W5" panose="020B0500000000000000" pitchFamily="34" charset="-120"/>
              <a:ea typeface="華康黑體 Std W5" panose="020B0500000000000000" pitchFamily="34" charset="-120"/>
            </a:endParaRP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老人照顧技術與實作</a:t>
            </a:r>
            <a:endParaRPr lang="en-US" altLang="zh-TW" sz="1500" dirty="0">
              <a:latin typeface="華康黑體 Std W5" panose="020B0500000000000000" pitchFamily="34" charset="-120"/>
              <a:ea typeface="華康黑體 Std W5" panose="020B0500000000000000" pitchFamily="34" charset="-120"/>
            </a:endParaRP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高齡活動設計與實作</a:t>
            </a: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心理健康與壓力調適</a:t>
            </a:r>
            <a:endParaRPr lang="en-US" altLang="zh-TW" sz="1500" dirty="0">
              <a:latin typeface="華康黑體 Std W5" panose="020B0500000000000000" pitchFamily="34" charset="-120"/>
              <a:ea typeface="華康黑體 Std W5" panose="020B0500000000000000" pitchFamily="34" charset="-120"/>
            </a:endParaRP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彩粧技術與實作</a:t>
            </a: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專業護膚與實作</a:t>
            </a: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方案評估與實作</a:t>
            </a: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長期照護總論</a:t>
            </a:r>
            <a:endParaRPr lang="en-US" altLang="zh-TW" sz="1500" dirty="0">
              <a:latin typeface="華康黑體 Std W5" panose="020B0500000000000000" pitchFamily="34" charset="-120"/>
              <a:ea typeface="華康黑體 Std W5" panose="020B0500000000000000" pitchFamily="34" charset="-120"/>
            </a:endParaRP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社區衛生照顧</a:t>
            </a:r>
            <a:endParaRPr lang="en-US" altLang="zh-TW" sz="1500" dirty="0">
              <a:latin typeface="華康黑體 Std W5" panose="020B0500000000000000" pitchFamily="34" charset="-120"/>
              <a:ea typeface="華康黑體 Std W5" panose="020B0500000000000000" pitchFamily="34" charset="-120"/>
            </a:endParaRP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芳香療法實作</a:t>
            </a:r>
          </a:p>
          <a:p>
            <a:pPr marL="44508" indent="-44508" algn="r">
              <a:lnSpc>
                <a:spcPts val="20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公共衛生概論</a:t>
            </a:r>
            <a:endParaRPr lang="en-US" altLang="zh-TW" sz="1500" dirty="0">
              <a:latin typeface="華康黑體 Std W5" panose="020B0500000000000000" pitchFamily="34" charset="-120"/>
              <a:ea typeface="華康黑體 Std W5" panose="020B0500000000000000" pitchFamily="34" charset="-120"/>
            </a:endParaRPr>
          </a:p>
          <a:p>
            <a:pPr marL="44508" indent="-44508" algn="r">
              <a:lnSpc>
                <a:spcPts val="2000"/>
              </a:lnSpc>
              <a:buFont typeface="Arial" panose="020B0604020202020204" pitchFamily="34" charset="0"/>
              <a:buChar char="•"/>
            </a:pPr>
            <a:r>
              <a:rPr lang="zh-TW" altLang="zh-TW" sz="1400" dirty="0">
                <a:latin typeface="華康黑體 Std W5" panose="020B0500000000000000" pitchFamily="34" charset="-120"/>
                <a:ea typeface="華康黑體 Std W5" panose="020B0500000000000000" pitchFamily="34" charset="-120"/>
              </a:rPr>
              <a:t>營養照顧</a:t>
            </a:r>
          </a:p>
          <a:p>
            <a:pPr indent="-148361">
              <a:lnSpc>
                <a:spcPts val="1038"/>
              </a:lnSpc>
              <a:buFont typeface="Arial" panose="020B0604020202020204" pitchFamily="34" charset="0"/>
              <a:buChar char="•"/>
            </a:pPr>
            <a:endParaRPr lang="en-US" altLang="zh-TW" sz="1246" dirty="0">
              <a:latin typeface="華康黑體 Std W5" panose="020B0500000000000000" pitchFamily="34" charset="-120"/>
              <a:ea typeface="華康黑體 Std W5" panose="020B0500000000000000" pitchFamily="34" charset="-120"/>
            </a:endParaRPr>
          </a:p>
        </p:txBody>
      </p:sp>
      <p:sp>
        <p:nvSpPr>
          <p:cNvPr id="17" name="文字方塊 16"/>
          <p:cNvSpPr txBox="1"/>
          <p:nvPr/>
        </p:nvSpPr>
        <p:spPr>
          <a:xfrm>
            <a:off x="8676456" y="10302"/>
            <a:ext cx="467544" cy="369332"/>
          </a:xfrm>
          <a:prstGeom prst="rect">
            <a:avLst/>
          </a:prstGeom>
          <a:noFill/>
        </p:spPr>
        <p:txBody>
          <a:bodyPr wrap="square" rtlCol="0">
            <a:spAutoFit/>
          </a:bodyPr>
          <a:lstStyle/>
          <a:p>
            <a:fld id="{4C297E57-7261-46AB-A9F9-6BA6D51BC4F0}" type="slidenum">
              <a:rPr lang="en-US" altLang="zh-TW" b="1" smtClean="0">
                <a:solidFill>
                  <a:schemeClr val="bg1"/>
                </a:solidFill>
                <a:latin typeface="微軟正黑體" panose="020B0604030504040204" pitchFamily="34" charset="-120"/>
                <a:ea typeface="微軟正黑體" panose="020B0604030504040204" pitchFamily="34" charset="-120"/>
              </a:rPr>
              <a:t>26</a:t>
            </a:fld>
            <a:endParaRPr lang="zh-TW" altLang="en-US" b="1" dirty="0">
              <a:solidFill>
                <a:schemeClr val="bg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00687372"/>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群組 3"/>
          <p:cNvGrpSpPr/>
          <p:nvPr/>
        </p:nvGrpSpPr>
        <p:grpSpPr>
          <a:xfrm>
            <a:off x="115396" y="1742138"/>
            <a:ext cx="8942091" cy="838950"/>
            <a:chOff x="1564719" y="3385110"/>
            <a:chExt cx="2859169" cy="361362"/>
          </a:xfrm>
        </p:grpSpPr>
        <p:sp>
          <p:nvSpPr>
            <p:cNvPr id="5" name="圓角化對角線角落矩形 4"/>
            <p:cNvSpPr/>
            <p:nvPr/>
          </p:nvSpPr>
          <p:spPr>
            <a:xfrm>
              <a:off x="1564719" y="3385110"/>
              <a:ext cx="1447283" cy="356645"/>
            </a:xfrm>
            <a:prstGeom prst="round2DiagRect">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00"/>
                </a:lnSpc>
              </a:pPr>
              <a:r>
                <a:rPr lang="zh-TW" altLang="en-US" b="1" dirty="0">
                  <a:latin typeface="微軟正黑體" panose="020B0604030504040204" pitchFamily="34" charset="-120"/>
                  <a:ea typeface="微軟正黑體" panose="020B0604030504040204" pitchFamily="34" charset="-120"/>
                </a:rPr>
                <a:t>永續環境</a:t>
              </a:r>
            </a:p>
            <a:p>
              <a:pPr algn="ctr">
                <a:lnSpc>
                  <a:spcPts val="2100"/>
                </a:lnSpc>
              </a:pPr>
              <a:r>
                <a:rPr lang="en-US" altLang="zh-TW" b="1" dirty="0">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b="1" dirty="0">
                  <a:latin typeface="微軟正黑體" panose="020B0604030504040204" pitchFamily="34" charset="-120"/>
                  <a:ea typeface="微軟正黑體" panose="020B0604030504040204" pitchFamily="34" charset="-120"/>
                  <a:cs typeface="Times New Roman" panose="02020603050405020304" pitchFamily="18" charset="0"/>
                </a:rPr>
                <a:t> </a:t>
              </a:r>
              <a:r>
                <a:rPr lang="zh-TW" altLang="en-US" b="1" dirty="0">
                  <a:solidFill>
                    <a:schemeClr val="bg1"/>
                  </a:solidFill>
                  <a:latin typeface="微軟正黑體" panose="020B0604030504040204" pitchFamily="34" charset="-120"/>
                  <a:ea typeface="微軟正黑體" panose="020B0604030504040204" pitchFamily="34" charset="-120"/>
                  <a:cs typeface="Times New Roman" panose="02020603050405020304" pitchFamily="18" charset="0"/>
                </a:rPr>
                <a:t>對應</a:t>
              </a:r>
              <a:r>
                <a:rPr lang="zh-TW" altLang="en-US" b="1" dirty="0">
                  <a:solidFill>
                    <a:srgbClr val="FFFF00"/>
                  </a:solidFill>
                  <a:latin typeface="微軟正黑體" panose="020B0604030504040204" pitchFamily="34" charset="-120"/>
                  <a:ea typeface="微軟正黑體" panose="020B0604030504040204" pitchFamily="34" charset="-120"/>
                  <a:cs typeface="Times New Roman" panose="02020603050405020304" pitchFamily="18" charset="0"/>
                </a:rPr>
                <a:t> 永續安南環境生態與綠色產業 </a:t>
              </a:r>
              <a:r>
                <a:rPr lang="zh-TW" altLang="en-US" b="1" dirty="0">
                  <a:latin typeface="微軟正黑體" panose="020B0604030504040204" pitchFamily="34" charset="-120"/>
                  <a:ea typeface="微軟正黑體" panose="020B0604030504040204" pitchFamily="34" charset="-120"/>
                  <a:cs typeface="Times New Roman" panose="02020603050405020304" pitchFamily="18" charset="0"/>
                </a:rPr>
                <a:t>計畫 </a:t>
              </a:r>
              <a:r>
                <a:rPr lang="en-US" altLang="zh-TW" b="1" dirty="0">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en-US" b="1"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6" name="圓角化對角線角落矩形 5"/>
            <p:cNvSpPr/>
            <p:nvPr/>
          </p:nvSpPr>
          <p:spPr>
            <a:xfrm>
              <a:off x="3042369" y="3389827"/>
              <a:ext cx="1381519" cy="356645"/>
            </a:xfrm>
            <a:prstGeom prst="round2DiagRect">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r>
                <a:rPr lang="zh-TW" altLang="en-US" b="1" dirty="0">
                  <a:latin typeface="微軟正黑體" panose="020B0604030504040204" pitchFamily="34" charset="-120"/>
                  <a:ea typeface="微軟正黑體" panose="020B0604030504040204" pitchFamily="34" charset="-120"/>
                </a:rPr>
                <a:t>產業鏈結與經濟永續</a:t>
              </a:r>
            </a:p>
            <a:p>
              <a:pPr algn="ctr">
                <a:lnSpc>
                  <a:spcPts val="2000"/>
                </a:lnSpc>
              </a:pPr>
              <a:r>
                <a:rPr lang="en-US" altLang="zh-TW" b="1" dirty="0">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b="1" dirty="0">
                  <a:latin typeface="微軟正黑體" panose="020B0604030504040204" pitchFamily="34" charset="-120"/>
                  <a:ea typeface="微軟正黑體" panose="020B0604030504040204" pitchFamily="34" charset="-120"/>
                  <a:cs typeface="Times New Roman" panose="02020603050405020304" pitchFamily="18" charset="0"/>
                </a:rPr>
                <a:t> </a:t>
              </a:r>
              <a:r>
                <a:rPr lang="zh-TW" altLang="en-US" b="1" dirty="0">
                  <a:latin typeface="微軟正黑體" panose="020B0604030504040204" pitchFamily="34" charset="-120"/>
                  <a:ea typeface="微軟正黑體" panose="020B0604030504040204" pitchFamily="34" charset="-120"/>
                </a:rPr>
                <a:t> 對應 </a:t>
              </a:r>
              <a:r>
                <a:rPr lang="zh-TW" altLang="en-US" b="1" dirty="0">
                  <a:solidFill>
                    <a:srgbClr val="FFFF00"/>
                  </a:solidFill>
                  <a:latin typeface="微軟正黑體" panose="020B0604030504040204" pitchFamily="34" charset="-120"/>
                  <a:ea typeface="微軟正黑體" panose="020B0604030504040204" pitchFamily="34" charset="-120"/>
                </a:rPr>
                <a:t>二仁溪流域後現代城鎮漣漪翻轉策略與力量 </a:t>
              </a:r>
              <a:r>
                <a:rPr lang="zh-TW" altLang="en-US" b="1" dirty="0">
                  <a:solidFill>
                    <a:schemeClr val="bg1"/>
                  </a:solidFill>
                  <a:latin typeface="微軟正黑體" panose="020B0604030504040204" pitchFamily="34" charset="-120"/>
                  <a:ea typeface="微軟正黑體" panose="020B0604030504040204" pitchFamily="34" charset="-120"/>
                </a:rPr>
                <a:t>計畫</a:t>
              </a:r>
              <a:r>
                <a:rPr lang="en-US" altLang="zh-TW" b="1" dirty="0">
                  <a:latin typeface="微軟正黑體" panose="020B0604030504040204" pitchFamily="34" charset="-120"/>
                  <a:ea typeface="微軟正黑體" panose="020B0604030504040204" pitchFamily="34" charset="-120"/>
                  <a:cs typeface="Times New Roman" panose="02020603050405020304" pitchFamily="18" charset="0"/>
                </a:rPr>
                <a:t> )</a:t>
              </a:r>
              <a:endParaRPr lang="zh-TW" altLang="en-US" b="1" dirty="0">
                <a:latin typeface="微軟正黑體" panose="020B0604030504040204" pitchFamily="34" charset="-120"/>
                <a:ea typeface="微軟正黑體" panose="020B0604030504040204" pitchFamily="34" charset="-120"/>
                <a:cs typeface="Times New Roman" panose="02020603050405020304" pitchFamily="18" charset="0"/>
              </a:endParaRPr>
            </a:p>
          </p:txBody>
        </p:sp>
      </p:grpSp>
      <p:sp>
        <p:nvSpPr>
          <p:cNvPr id="17" name="圓角矩形 16"/>
          <p:cNvSpPr/>
          <p:nvPr/>
        </p:nvSpPr>
        <p:spPr>
          <a:xfrm>
            <a:off x="157487" y="2614542"/>
            <a:ext cx="4391502" cy="2260444"/>
          </a:xfrm>
          <a:prstGeom prst="roundRect">
            <a:avLst>
              <a:gd name="adj" fmla="val 8491"/>
            </a:avLst>
          </a:prstGeom>
          <a:solidFill>
            <a:srgbClr val="FDEAB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400"/>
          </a:p>
        </p:txBody>
      </p:sp>
      <p:sp>
        <p:nvSpPr>
          <p:cNvPr id="18" name="圓角矩形 17"/>
          <p:cNvSpPr/>
          <p:nvPr/>
        </p:nvSpPr>
        <p:spPr>
          <a:xfrm>
            <a:off x="4769333" y="2631262"/>
            <a:ext cx="4235768" cy="3834695"/>
          </a:xfrm>
          <a:prstGeom prst="roundRect">
            <a:avLst>
              <a:gd name="adj" fmla="val 9101"/>
            </a:avLst>
          </a:prstGeom>
          <a:solidFill>
            <a:srgbClr val="FDEAB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400" dirty="0"/>
          </a:p>
        </p:txBody>
      </p:sp>
      <p:sp>
        <p:nvSpPr>
          <p:cNvPr id="19" name="文字方塊 18"/>
          <p:cNvSpPr txBox="1"/>
          <p:nvPr/>
        </p:nvSpPr>
        <p:spPr>
          <a:xfrm>
            <a:off x="2159836" y="2526657"/>
            <a:ext cx="2481959" cy="2657138"/>
          </a:xfrm>
          <a:prstGeom prst="rect">
            <a:avLst/>
          </a:prstGeom>
          <a:noFill/>
        </p:spPr>
        <p:txBody>
          <a:bodyPr wrap="square" rtlCol="0">
            <a:spAutoFit/>
          </a:bodyPr>
          <a:lstStyle/>
          <a:p>
            <a:pPr marL="42860" indent="-42860">
              <a:lnSpc>
                <a:spcPts val="25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環境化學</a:t>
            </a:r>
          </a:p>
          <a:p>
            <a:pPr marL="42860" indent="-42860">
              <a:lnSpc>
                <a:spcPts val="25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防火防爆</a:t>
            </a:r>
          </a:p>
          <a:p>
            <a:pPr marL="42860" indent="-42860">
              <a:lnSpc>
                <a:spcPts val="25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環境教育</a:t>
            </a:r>
            <a:endParaRPr lang="en-US" altLang="zh-TW" sz="1500" dirty="0">
              <a:latin typeface="華康黑體 Std W5" panose="020B0500000000000000" pitchFamily="34" charset="-120"/>
              <a:ea typeface="華康黑體 Std W5" panose="020B0500000000000000" pitchFamily="34" charset="-120"/>
            </a:endParaRPr>
          </a:p>
          <a:p>
            <a:pPr marL="42860" indent="-42860">
              <a:lnSpc>
                <a:spcPts val="25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資源再利用</a:t>
            </a:r>
            <a:endParaRPr lang="en-US" altLang="zh-TW" sz="1500" dirty="0">
              <a:latin typeface="華康黑體 Std W5" panose="020B0500000000000000" pitchFamily="34" charset="-120"/>
              <a:ea typeface="華康黑體 Std W5" panose="020B0500000000000000" pitchFamily="34" charset="-120"/>
            </a:endParaRPr>
          </a:p>
          <a:p>
            <a:pPr marL="42860" indent="-42860">
              <a:lnSpc>
                <a:spcPts val="2500"/>
              </a:lnSpc>
              <a:buFont typeface="Arial" panose="020B0604020202020204" pitchFamily="34" charset="0"/>
              <a:buChar char="•"/>
            </a:pPr>
            <a:r>
              <a:rPr lang="zh-TW" altLang="en-US" sz="1500" dirty="0">
                <a:latin typeface="華康黑體 Std W5" panose="020B0500000000000000" pitchFamily="34" charset="-120"/>
                <a:ea typeface="華康黑體 Std W5" panose="020B0500000000000000" pitchFamily="34" charset="-120"/>
              </a:rPr>
              <a:t>環境教育導覽與解說</a:t>
            </a:r>
          </a:p>
          <a:p>
            <a:pPr marL="42860" indent="-42860">
              <a:lnSpc>
                <a:spcPts val="2500"/>
              </a:lnSpc>
              <a:buFont typeface="Arial" panose="020B0604020202020204" pitchFamily="34" charset="0"/>
              <a:buChar char="•"/>
            </a:pPr>
            <a:r>
              <a:rPr lang="zh-TW" altLang="en-US" sz="1500" dirty="0">
                <a:latin typeface="華康黑體 Std W5" panose="020B0500000000000000" pitchFamily="34" charset="-120"/>
                <a:ea typeface="華康黑體 Std W5" panose="020B0500000000000000" pitchFamily="34" charset="-120"/>
              </a:rPr>
              <a:t>環境管理制度驗證與實作</a:t>
            </a:r>
          </a:p>
          <a:p>
            <a:pPr marL="42860" indent="-42860">
              <a:lnSpc>
                <a:spcPts val="2500"/>
              </a:lnSpc>
              <a:buFont typeface="Arial" panose="020B0604020202020204" pitchFamily="34" charset="0"/>
              <a:buChar char="•"/>
            </a:pPr>
            <a:r>
              <a:rPr lang="zh-TW" altLang="en-US" sz="1500" dirty="0">
                <a:latin typeface="華康黑體 Std W5" panose="020B0500000000000000" pitchFamily="34" charset="-120"/>
                <a:ea typeface="華康黑體 Std W5" panose="020B0500000000000000" pitchFamily="34" charset="-120"/>
              </a:rPr>
              <a:t>自然資源保育技術與實作</a:t>
            </a:r>
          </a:p>
          <a:p>
            <a:pPr marL="42860" indent="-42860">
              <a:lnSpc>
                <a:spcPts val="2500"/>
              </a:lnSpc>
              <a:buFont typeface="Arial" panose="020B0604020202020204" pitchFamily="34" charset="0"/>
              <a:buChar char="•"/>
            </a:pPr>
            <a:endParaRPr lang="en-US" altLang="zh-TW" sz="1500" dirty="0">
              <a:latin typeface="華康黑體 Std W5" panose="020B0500000000000000" pitchFamily="34" charset="-120"/>
              <a:ea typeface="華康黑體 Std W5" panose="020B0500000000000000" pitchFamily="34" charset="-120"/>
            </a:endParaRPr>
          </a:p>
        </p:txBody>
      </p:sp>
      <p:sp>
        <p:nvSpPr>
          <p:cNvPr id="20" name="文字方塊 19"/>
          <p:cNvSpPr txBox="1"/>
          <p:nvPr/>
        </p:nvSpPr>
        <p:spPr>
          <a:xfrm>
            <a:off x="6290562" y="2618831"/>
            <a:ext cx="2627755" cy="3515706"/>
          </a:xfrm>
          <a:prstGeom prst="rect">
            <a:avLst/>
          </a:prstGeom>
          <a:noFill/>
        </p:spPr>
        <p:txBody>
          <a:bodyPr wrap="square" rtlCol="0">
            <a:spAutoFit/>
          </a:bodyPr>
          <a:lstStyle/>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休閒事業行銷管理</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含實作</a:t>
            </a:r>
            <a:r>
              <a:rPr lang="en-US" altLang="zh-TW" sz="1500" dirty="0">
                <a:latin typeface="華康黑體 Std W5" panose="020B0500000000000000" pitchFamily="34" charset="-120"/>
                <a:ea typeface="華康黑體 Std W5" panose="020B0500000000000000" pitchFamily="34" charset="-120"/>
              </a:rPr>
              <a:t>)</a:t>
            </a:r>
            <a:endParaRPr lang="zh-TW" altLang="zh-TW" sz="1500" dirty="0">
              <a:latin typeface="華康黑體 Std W5" panose="020B0500000000000000" pitchFamily="34" charset="-120"/>
              <a:ea typeface="華康黑體 Std W5" panose="020B0500000000000000" pitchFamily="34" charset="-120"/>
            </a:endParaRP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全球環境議題與永續發展</a:t>
            </a:r>
            <a:endParaRPr lang="en-US" altLang="zh-TW" sz="1500" dirty="0">
              <a:latin typeface="華康黑體 Std W5" panose="020B0500000000000000" pitchFamily="34" charset="-120"/>
              <a:ea typeface="華康黑體 Std W5" panose="020B0500000000000000" pitchFamily="34" charset="-120"/>
            </a:endParaRP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即食餐食開發實務</a:t>
            </a: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美粧食品創新創業</a:t>
            </a: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數位內容製作實務</a:t>
            </a: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文化觀光解說案例</a:t>
            </a: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人工智慧實務應用</a:t>
            </a: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飲食健康管理實務</a:t>
            </a: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數位媒體創新創業</a:t>
            </a:r>
            <a:endParaRPr lang="en-US" altLang="zh-TW" sz="1500" dirty="0">
              <a:latin typeface="華康黑體 Std W5" panose="020B0500000000000000" pitchFamily="34" charset="-120"/>
              <a:ea typeface="華康黑體 Std W5" panose="020B0500000000000000" pitchFamily="34" charset="-120"/>
            </a:endParaRP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領隊與導遊實作</a:t>
            </a:r>
            <a:endParaRPr lang="en-US" altLang="zh-TW" sz="1500" dirty="0">
              <a:latin typeface="華康黑體 Std W5" panose="020B0500000000000000" pitchFamily="34" charset="-120"/>
              <a:ea typeface="華康黑體 Std W5" panose="020B0500000000000000" pitchFamily="34" charset="-120"/>
            </a:endParaRP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包裝設計與實作</a:t>
            </a: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伴手禮開發實務</a:t>
            </a:r>
            <a:endParaRPr lang="en-US" altLang="zh-TW" sz="1500" dirty="0">
              <a:latin typeface="華康黑體 Std W5" panose="020B0500000000000000" pitchFamily="34" charset="-120"/>
              <a:ea typeface="華康黑體 Std W5" panose="020B0500000000000000" pitchFamily="34" charset="-120"/>
            </a:endParaRP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電氣安全</a:t>
            </a:r>
            <a:endParaRPr lang="en-US" altLang="zh-TW" sz="1500" dirty="0">
              <a:latin typeface="華康黑體 Std W5" panose="020B0500000000000000" pitchFamily="34" charset="-120"/>
              <a:ea typeface="華康黑體 Std W5" panose="020B0500000000000000" pitchFamily="34" charset="-120"/>
            </a:endParaRPr>
          </a:p>
          <a:p>
            <a:pPr marL="42860" indent="-42860" algn="r">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產業行銷</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endParaRPr lang="zh-TW" altLang="zh-TW" sz="1246" dirty="0">
              <a:latin typeface="華康黑體 Std W5" panose="020B0500000000000000" pitchFamily="34" charset="-120"/>
              <a:ea typeface="華康黑體 Std W5" panose="020B0500000000000000" pitchFamily="34" charset="-120"/>
            </a:endParaRPr>
          </a:p>
        </p:txBody>
      </p:sp>
      <p:sp>
        <p:nvSpPr>
          <p:cNvPr id="21" name="矩形 20"/>
          <p:cNvSpPr/>
          <p:nvPr/>
        </p:nvSpPr>
        <p:spPr>
          <a:xfrm>
            <a:off x="4998846" y="2575859"/>
            <a:ext cx="2227820" cy="3977371"/>
          </a:xfrm>
          <a:prstGeom prst="rect">
            <a:avLst/>
          </a:prstGeom>
        </p:spPr>
        <p:txBody>
          <a:bodyPr wrap="square">
            <a:spAutoFit/>
          </a:bodyPr>
          <a:lstStyle/>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大數據分析</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地方創生導論</a:t>
            </a: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膳食設計實務</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數位影片編輯</a:t>
            </a: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觀光遊程設計</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專題主題桌遊</a:t>
            </a: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企業環境管理</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en-US" altLang="zh-TW" sz="1500" dirty="0">
                <a:latin typeface="華康黑體 Std W5" panose="020B0500000000000000" pitchFamily="34" charset="-120"/>
                <a:ea typeface="華康黑體 Std W5" panose="020B0500000000000000" pitchFamily="34" charset="-120"/>
              </a:rPr>
              <a:t>AR</a:t>
            </a:r>
            <a:r>
              <a:rPr lang="zh-TW" altLang="zh-TW" sz="1500" dirty="0">
                <a:latin typeface="華康黑體 Std W5" panose="020B0500000000000000" pitchFamily="34" charset="-120"/>
                <a:ea typeface="華康黑體 Std W5" panose="020B0500000000000000" pitchFamily="34" charset="-120"/>
              </a:rPr>
              <a:t>實務與應用</a:t>
            </a: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程式設計與生活</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休閒消費者行為</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機械與設備安全</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創意</a:t>
            </a:r>
            <a:r>
              <a:rPr lang="en-US" altLang="zh-TW" sz="1500" dirty="0">
                <a:latin typeface="華康黑體 Std W5" panose="020B0500000000000000" pitchFamily="34" charset="-120"/>
                <a:ea typeface="華康黑體 Std W5" panose="020B0500000000000000" pitchFamily="34" charset="-120"/>
              </a:rPr>
              <a:t>AI APP</a:t>
            </a:r>
            <a:r>
              <a:rPr lang="zh-TW" altLang="zh-TW" sz="1500" dirty="0">
                <a:latin typeface="華康黑體 Std W5" panose="020B0500000000000000" pitchFamily="34" charset="-120"/>
                <a:ea typeface="華康黑體 Std W5" panose="020B0500000000000000" pitchFamily="34" charset="-120"/>
              </a:rPr>
              <a:t>設計</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產業</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新媒體</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行銷</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博物館</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與文物</a:t>
            </a:r>
            <a:r>
              <a:rPr lang="en-US" altLang="zh-TW" sz="1500" dirty="0">
                <a:latin typeface="華康黑體 Std W5" panose="020B0500000000000000" pitchFamily="34" charset="-120"/>
                <a:ea typeface="華康黑體 Std W5" panose="020B0500000000000000" pitchFamily="34" charset="-120"/>
              </a:rPr>
              <a:t>)</a:t>
            </a:r>
            <a:r>
              <a:rPr lang="zh-TW" altLang="zh-TW" sz="1500" dirty="0">
                <a:latin typeface="華康黑體 Std W5" panose="020B0500000000000000" pitchFamily="34" charset="-120"/>
                <a:ea typeface="華康黑體 Std W5" panose="020B0500000000000000" pitchFamily="34" charset="-120"/>
              </a:rPr>
              <a:t>導覽</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自然資源與生態觀光</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導覽與解說教育實作</a:t>
            </a:r>
            <a:endParaRPr lang="en-US" altLang="zh-TW" sz="1500" dirty="0">
              <a:latin typeface="華康黑體 Std W5" panose="020B0500000000000000" pitchFamily="34" charset="-120"/>
              <a:ea typeface="華康黑體 Std W5" panose="020B0500000000000000" pitchFamily="34" charset="-120"/>
            </a:endParaRPr>
          </a:p>
          <a:p>
            <a:pPr marL="42860" indent="-42860">
              <a:buFont typeface="Arial" panose="020B0604020202020204" pitchFamily="34" charset="0"/>
              <a:buChar char="•"/>
            </a:pPr>
            <a:endParaRPr lang="zh-TW" altLang="zh-TW" sz="1246" dirty="0">
              <a:latin typeface="華康黑體 Std W5" panose="020B0500000000000000" pitchFamily="34" charset="-120"/>
              <a:ea typeface="華康黑體 Std W5" panose="020B0500000000000000" pitchFamily="34" charset="-120"/>
            </a:endParaRPr>
          </a:p>
        </p:txBody>
      </p:sp>
      <p:sp>
        <p:nvSpPr>
          <p:cNvPr id="22" name="文字方塊 21"/>
          <p:cNvSpPr txBox="1"/>
          <p:nvPr/>
        </p:nvSpPr>
        <p:spPr>
          <a:xfrm>
            <a:off x="306500" y="2512001"/>
            <a:ext cx="2427920" cy="2336537"/>
          </a:xfrm>
          <a:prstGeom prst="rect">
            <a:avLst/>
          </a:prstGeom>
          <a:noFill/>
        </p:spPr>
        <p:txBody>
          <a:bodyPr wrap="square" rtlCol="0">
            <a:spAutoFit/>
          </a:bodyPr>
          <a:lstStyle/>
          <a:p>
            <a:pPr marL="42860" indent="-42860">
              <a:lnSpc>
                <a:spcPts val="25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綠色科技概論</a:t>
            </a:r>
            <a:endParaRPr lang="en-US" altLang="zh-TW" sz="1500" dirty="0">
              <a:latin typeface="華康黑體 Std W5" panose="020B0500000000000000" pitchFamily="34" charset="-120"/>
              <a:ea typeface="華康黑體 Std W5" panose="020B0500000000000000" pitchFamily="34" charset="-120"/>
            </a:endParaRPr>
          </a:p>
          <a:p>
            <a:pPr marL="42860" indent="-42860">
              <a:lnSpc>
                <a:spcPts val="25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低碳社區營造</a:t>
            </a:r>
          </a:p>
          <a:p>
            <a:pPr marL="42860" indent="-42860">
              <a:lnSpc>
                <a:spcPts val="2500"/>
              </a:lnSpc>
              <a:buFont typeface="Arial" panose="020B0604020202020204" pitchFamily="34" charset="0"/>
              <a:buChar char="•"/>
            </a:pPr>
            <a:r>
              <a:rPr lang="zh-TW" altLang="zh-TW" sz="1500" dirty="0">
                <a:latin typeface="華康黑體 Std W5" panose="020B0500000000000000" pitchFamily="34" charset="-120"/>
                <a:ea typeface="華康黑體 Std W5" panose="020B0500000000000000" pitchFamily="34" charset="-120"/>
              </a:rPr>
              <a:t>數位導覽與實作</a:t>
            </a:r>
          </a:p>
          <a:p>
            <a:pPr marL="42860" indent="-42860">
              <a:lnSpc>
                <a:spcPts val="2500"/>
              </a:lnSpc>
              <a:buFont typeface="Arial" panose="020B0604020202020204" pitchFamily="34" charset="0"/>
              <a:buChar char="•"/>
            </a:pPr>
            <a:r>
              <a:rPr lang="zh-TW" altLang="en-US" sz="1500" dirty="0">
                <a:latin typeface="華康黑體 Std W5" panose="020B0500000000000000" pitchFamily="34" charset="-120"/>
                <a:ea typeface="華康黑體 Std W5" panose="020B0500000000000000" pitchFamily="34" charset="-120"/>
              </a:rPr>
              <a:t>環境教育教材教法</a:t>
            </a:r>
          </a:p>
          <a:p>
            <a:pPr marL="42860" indent="-42860">
              <a:lnSpc>
                <a:spcPts val="2500"/>
              </a:lnSpc>
              <a:buFont typeface="Arial" panose="020B0604020202020204" pitchFamily="34" charset="0"/>
              <a:buChar char="•"/>
            </a:pPr>
            <a:r>
              <a:rPr lang="zh-TW" altLang="en-US" sz="1500" dirty="0">
                <a:latin typeface="華康黑體 Std W5" panose="020B0500000000000000" pitchFamily="34" charset="-120"/>
                <a:ea typeface="華康黑體 Std W5" panose="020B0500000000000000" pitchFamily="34" charset="-120"/>
              </a:rPr>
              <a:t>溫室氣體盤查實作</a:t>
            </a:r>
          </a:p>
          <a:p>
            <a:pPr marL="42860" indent="-42860">
              <a:lnSpc>
                <a:spcPts val="2500"/>
              </a:lnSpc>
              <a:buFont typeface="Arial" panose="020B0604020202020204" pitchFamily="34" charset="0"/>
              <a:buChar char="•"/>
            </a:pPr>
            <a:r>
              <a:rPr lang="zh-TW" altLang="en-US" sz="1500" dirty="0">
                <a:latin typeface="華康黑體 Std W5" panose="020B0500000000000000" pitchFamily="34" charset="-120"/>
                <a:ea typeface="華康黑體 Std W5" panose="020B0500000000000000" pitchFamily="34" charset="-120"/>
              </a:rPr>
              <a:t>溫室氣體稽核實作</a:t>
            </a:r>
          </a:p>
          <a:p>
            <a:pPr marL="42860" indent="-42860">
              <a:lnSpc>
                <a:spcPts val="2500"/>
              </a:lnSpc>
              <a:buFont typeface="Arial" panose="020B0604020202020204" pitchFamily="34" charset="0"/>
              <a:buChar char="•"/>
            </a:pPr>
            <a:r>
              <a:rPr lang="zh-TW" altLang="en-US" sz="1500" dirty="0">
                <a:latin typeface="華康黑體 Std W5" panose="020B0500000000000000" pitchFamily="34" charset="-120"/>
                <a:ea typeface="華康黑體 Std W5" panose="020B0500000000000000" pitchFamily="34" charset="-120"/>
              </a:rPr>
              <a:t>碳中和管理與實務</a:t>
            </a:r>
          </a:p>
        </p:txBody>
      </p:sp>
      <p:sp>
        <p:nvSpPr>
          <p:cNvPr id="14" name="圓角化對角線角落矩形 13"/>
          <p:cNvSpPr/>
          <p:nvPr/>
        </p:nvSpPr>
        <p:spPr>
          <a:xfrm>
            <a:off x="127521" y="4950570"/>
            <a:ext cx="4434849" cy="408689"/>
          </a:xfrm>
          <a:prstGeom prst="round2Diag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a:latin typeface="BIZ UDPGothic" panose="020B0400000000000000" pitchFamily="34" charset="-128"/>
                <a:ea typeface="BIZ UDPGothic" panose="020B0400000000000000" pitchFamily="34" charset="-128"/>
              </a:rPr>
              <a:t>跨校院跨領域課程 </a:t>
            </a:r>
            <a:r>
              <a:rPr lang="en-US" altLang="zh-TW" sz="2000" b="1" dirty="0">
                <a:latin typeface="BIZ UDPGothic" panose="020B0400000000000000" pitchFamily="34" charset="-128"/>
                <a:ea typeface="BIZ UDPGothic" panose="020B0400000000000000" pitchFamily="34" charset="-128"/>
              </a:rPr>
              <a:t>(</a:t>
            </a:r>
            <a:r>
              <a:rPr lang="zh-TW" altLang="en-US" sz="2000" b="1" dirty="0">
                <a:latin typeface="BIZ UDPGothic" panose="020B0400000000000000" pitchFamily="34" charset="-128"/>
                <a:ea typeface="BIZ UDPGothic" panose="020B0400000000000000" pitchFamily="34" charset="-128"/>
              </a:rPr>
              <a:t>規劃試辦</a:t>
            </a:r>
            <a:r>
              <a:rPr lang="en-US" altLang="zh-TW" sz="2000" b="1" dirty="0">
                <a:latin typeface="BIZ UDPGothic" panose="020B0400000000000000" pitchFamily="34" charset="-128"/>
                <a:ea typeface="BIZ UDPGothic" panose="020B0400000000000000" pitchFamily="34" charset="-128"/>
              </a:rPr>
              <a:t>)</a:t>
            </a:r>
            <a:endParaRPr lang="zh-TW" altLang="en-US" sz="2000" b="1" dirty="0">
              <a:latin typeface="BIZ UDPGothic" panose="020B0400000000000000" pitchFamily="34" charset="-128"/>
              <a:ea typeface="BIZ UDPGothic" panose="020B0400000000000000" pitchFamily="34" charset="-128"/>
            </a:endParaRPr>
          </a:p>
        </p:txBody>
      </p:sp>
      <p:sp>
        <p:nvSpPr>
          <p:cNvPr id="15" name="圓角矩形 14"/>
          <p:cNvSpPr/>
          <p:nvPr/>
        </p:nvSpPr>
        <p:spPr>
          <a:xfrm>
            <a:off x="134890" y="5457847"/>
            <a:ext cx="4427480" cy="1080120"/>
          </a:xfrm>
          <a:prstGeom prst="roundRect">
            <a:avLst>
              <a:gd name="adj" fmla="val 8491"/>
            </a:avLst>
          </a:prstGeom>
          <a:solidFill>
            <a:srgbClr val="FDEAB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400"/>
          </a:p>
        </p:txBody>
      </p:sp>
      <p:sp>
        <p:nvSpPr>
          <p:cNvPr id="23" name="文字方塊 22"/>
          <p:cNvSpPr txBox="1"/>
          <p:nvPr/>
        </p:nvSpPr>
        <p:spPr>
          <a:xfrm>
            <a:off x="1195351" y="5641912"/>
            <a:ext cx="2427920" cy="711990"/>
          </a:xfrm>
          <a:prstGeom prst="rect">
            <a:avLst/>
          </a:prstGeom>
          <a:noFill/>
        </p:spPr>
        <p:txBody>
          <a:bodyPr wrap="square" rtlCol="0">
            <a:spAutoFit/>
          </a:bodyPr>
          <a:lstStyle/>
          <a:p>
            <a:pPr marL="42860" indent="-42860">
              <a:lnSpc>
                <a:spcPts val="2500"/>
              </a:lnSpc>
              <a:buFont typeface="Arial" panose="020B0604020202020204" pitchFamily="34" charset="0"/>
              <a:buChar char="•"/>
            </a:pPr>
            <a:r>
              <a:rPr lang="zh-TW" altLang="en-US" dirty="0">
                <a:latin typeface="華康黑體 Std W5" panose="020B0500000000000000" pitchFamily="34" charset="-120"/>
                <a:ea typeface="華康黑體 Std W5" panose="020B0500000000000000" pitchFamily="34" charset="-120"/>
              </a:rPr>
              <a:t>府城文化與產業創新</a:t>
            </a:r>
            <a:endParaRPr lang="en-US" altLang="zh-TW" dirty="0">
              <a:latin typeface="華康黑體 Std W5" panose="020B0500000000000000" pitchFamily="34" charset="-120"/>
              <a:ea typeface="華康黑體 Std W5" panose="020B0500000000000000" pitchFamily="34" charset="-120"/>
            </a:endParaRPr>
          </a:p>
          <a:p>
            <a:pPr marL="42860" indent="-42860">
              <a:lnSpc>
                <a:spcPts val="2500"/>
              </a:lnSpc>
              <a:buFont typeface="Arial" panose="020B0604020202020204" pitchFamily="34" charset="0"/>
              <a:buChar char="•"/>
            </a:pPr>
            <a:r>
              <a:rPr lang="zh-TW" altLang="en-US" dirty="0">
                <a:latin typeface="華康黑體 Std W5" panose="020B0500000000000000" pitchFamily="34" charset="-120"/>
                <a:ea typeface="華康黑體 Std W5" panose="020B0500000000000000" pitchFamily="34" charset="-120"/>
              </a:rPr>
              <a:t>城鄉樂活與地方創生</a:t>
            </a:r>
            <a:endParaRPr lang="zh-TW" altLang="zh-TW" dirty="0">
              <a:latin typeface="華康黑體 Std W5" panose="020B0500000000000000" pitchFamily="34" charset="-120"/>
              <a:ea typeface="華康黑體 Std W5" panose="020B0500000000000000" pitchFamily="34" charset="-120"/>
            </a:endParaRPr>
          </a:p>
        </p:txBody>
      </p:sp>
      <p:sp>
        <p:nvSpPr>
          <p:cNvPr id="24" name="文字方塊 23"/>
          <p:cNvSpPr txBox="1"/>
          <p:nvPr/>
        </p:nvSpPr>
        <p:spPr>
          <a:xfrm>
            <a:off x="8676456" y="10302"/>
            <a:ext cx="467544" cy="369332"/>
          </a:xfrm>
          <a:prstGeom prst="rect">
            <a:avLst/>
          </a:prstGeom>
          <a:noFill/>
        </p:spPr>
        <p:txBody>
          <a:bodyPr wrap="square" rtlCol="0">
            <a:spAutoFit/>
          </a:bodyPr>
          <a:lstStyle/>
          <a:p>
            <a:fld id="{4C297E57-7261-46AB-A9F9-6BA6D51BC4F0}" type="slidenum">
              <a:rPr lang="en-US" altLang="zh-TW" b="1" smtClean="0">
                <a:solidFill>
                  <a:schemeClr val="bg1"/>
                </a:solidFill>
                <a:latin typeface="微軟正黑體" panose="020B0604030504040204" pitchFamily="34" charset="-120"/>
                <a:ea typeface="微軟正黑體" panose="020B0604030504040204" pitchFamily="34" charset="-120"/>
              </a:rPr>
              <a:t>27</a:t>
            </a:fld>
            <a:endParaRPr lang="zh-TW" altLang="en-US" b="1" dirty="0">
              <a:solidFill>
                <a:schemeClr val="bg1"/>
              </a:solidFill>
              <a:latin typeface="微軟正黑體" panose="020B0604030504040204" pitchFamily="34" charset="-120"/>
              <a:ea typeface="微軟正黑體" panose="020B0604030504040204" pitchFamily="34" charset="-120"/>
            </a:endParaRPr>
          </a:p>
        </p:txBody>
      </p:sp>
      <p:sp>
        <p:nvSpPr>
          <p:cNvPr id="27" name="矩形 26"/>
          <p:cNvSpPr/>
          <p:nvPr/>
        </p:nvSpPr>
        <p:spPr>
          <a:xfrm>
            <a:off x="3541909" y="179579"/>
            <a:ext cx="2145139" cy="400110"/>
          </a:xfrm>
          <a:prstGeom prst="rect">
            <a:avLst/>
          </a:prstGeom>
        </p:spPr>
        <p:txBody>
          <a:bodyPr wrap="none">
            <a:spAutoFit/>
          </a:bodyPr>
          <a:lstStyle/>
          <a:p>
            <a:r>
              <a:rPr lang="en-US" altLang="zh-TW" sz="2000" b="1" dirty="0">
                <a:solidFill>
                  <a:schemeClr val="bg1"/>
                </a:solidFill>
                <a:latin typeface="Times New Roman" panose="02020603050405020304" pitchFamily="18" charset="0"/>
                <a:ea typeface="華康黑體 Std W5" panose="020B0500000000000000" pitchFamily="34" charset="-120"/>
                <a:cs typeface="Times New Roman" panose="02020603050405020304" pitchFamily="18" charset="0"/>
              </a:rPr>
              <a:t>2. USR Hub </a:t>
            </a:r>
            <a:r>
              <a:rPr lang="zh-TW" altLang="en-US" sz="2000" b="1" dirty="0">
                <a:solidFill>
                  <a:schemeClr val="bg1"/>
                </a:solidFill>
                <a:latin typeface="Times New Roman" panose="02020603050405020304" pitchFamily="18" charset="0"/>
                <a:ea typeface="華康黑體 Std W5" panose="020B0500000000000000" pitchFamily="34" charset="-120"/>
                <a:cs typeface="Times New Roman" panose="02020603050405020304" pitchFamily="18" charset="0"/>
              </a:rPr>
              <a:t>規劃 </a:t>
            </a:r>
            <a:endParaRPr lang="zh-TW" altLang="en-US" sz="2000" dirty="0">
              <a:solidFill>
                <a:schemeClr val="bg1"/>
              </a:solidFill>
              <a:latin typeface="Times New Roman" panose="02020603050405020304" pitchFamily="18" charset="0"/>
              <a:ea typeface="華康黑體 Std W5" panose="020B0500000000000000" pitchFamily="34" charset="-120"/>
              <a:cs typeface="Times New Roman" panose="02020603050405020304" pitchFamily="18" charset="0"/>
            </a:endParaRPr>
          </a:p>
        </p:txBody>
      </p:sp>
      <p:sp>
        <p:nvSpPr>
          <p:cNvPr id="26" name="圓角化對角線角落矩形 25"/>
          <p:cNvSpPr/>
          <p:nvPr/>
        </p:nvSpPr>
        <p:spPr>
          <a:xfrm>
            <a:off x="1043608" y="250574"/>
            <a:ext cx="6368089" cy="771692"/>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TW" altLang="en-US" sz="4000" b="1" dirty="0">
                <a:solidFill>
                  <a:schemeClr val="bg1"/>
                </a:solidFill>
                <a:latin typeface="Times New Roman" panose="02020603050405020304" pitchFamily="18" charset="0"/>
                <a:ea typeface="微軟正黑體" panose="020B0604030504040204" pitchFamily="34" charset="-120"/>
                <a:cs typeface="Times New Roman" panose="02020603050405020304" pitchFamily="18" charset="0"/>
              </a:rPr>
              <a:t>選備課程</a:t>
            </a:r>
            <a:r>
              <a:rPr lang="en-US" altLang="zh-TW" sz="4000" b="1" dirty="0">
                <a:solidFill>
                  <a:schemeClr val="bg1"/>
                </a:solidFill>
                <a:latin typeface="Times New Roman" panose="02020603050405020304" pitchFamily="18" charset="0"/>
                <a:ea typeface="微軟正黑體" panose="020B0604030504040204" pitchFamily="34" charset="-120"/>
                <a:cs typeface="Times New Roman" panose="02020603050405020304" pitchFamily="18" charset="0"/>
              </a:rPr>
              <a:t>II</a:t>
            </a:r>
            <a:endParaRPr lang="zh-TW" altLang="en-US" sz="4000" b="1" dirty="0">
              <a:solidFill>
                <a:schemeClr val="bg1"/>
              </a:solidFill>
              <a:latin typeface="Times New Roman" panose="02020603050405020304" pitchFamily="18" charset="0"/>
              <a:ea typeface="微軟正黑體"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3261006051"/>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1AA13DDF-1A7C-424C-B71F-8F7A65DBF098}" type="slidenum">
              <a:rPr lang="zh-TW" altLang="en-US" smtClean="0"/>
              <a:t>28</a:t>
            </a:fld>
            <a:endParaRPr lang="zh-TW" altLang="en-US"/>
          </a:p>
        </p:txBody>
      </p:sp>
      <p:pic>
        <p:nvPicPr>
          <p:cNvPr id="3" name="圖片 2"/>
          <p:cNvPicPr>
            <a:picLocks noChangeAspect="1"/>
          </p:cNvPicPr>
          <p:nvPr/>
        </p:nvPicPr>
        <p:blipFill>
          <a:blip r:embed="rId2"/>
          <a:stretch>
            <a:fillRect/>
          </a:stretch>
        </p:blipFill>
        <p:spPr>
          <a:xfrm>
            <a:off x="103066" y="1196751"/>
            <a:ext cx="8933430" cy="5676309"/>
          </a:xfrm>
          <a:prstGeom prst="rect">
            <a:avLst/>
          </a:prstGeom>
        </p:spPr>
      </p:pic>
      <p:sp>
        <p:nvSpPr>
          <p:cNvPr id="4" name="矩形 3"/>
          <p:cNvSpPr/>
          <p:nvPr/>
        </p:nvSpPr>
        <p:spPr>
          <a:xfrm>
            <a:off x="395536" y="260648"/>
            <a:ext cx="7318029" cy="584775"/>
          </a:xfrm>
          <a:prstGeom prst="rect">
            <a:avLst/>
          </a:prstGeom>
        </p:spPr>
        <p:txBody>
          <a:bodyPr wrap="none">
            <a:spAutoFit/>
          </a:bodyPr>
          <a:lstStyle/>
          <a:p>
            <a:r>
              <a:rPr lang="zh-TW" altLang="en-US" sz="3200" b="1" dirty="0">
                <a:solidFill>
                  <a:schemeClr val="accent1">
                    <a:lumMod val="75000"/>
                  </a:schemeClr>
                </a:solidFill>
                <a:latin typeface="華康黑體 Std W5" panose="020B0500000000000000" pitchFamily="34" charset="-120"/>
                <a:ea typeface="華康黑體 Std W5" panose="020B0500000000000000" pitchFamily="34" charset="-120"/>
              </a:rPr>
              <a:t>嘉南藥理大學</a:t>
            </a:r>
            <a:r>
              <a:rPr lang="en-US" altLang="zh-TW" sz="3200" b="1" dirty="0">
                <a:solidFill>
                  <a:schemeClr val="accent1">
                    <a:lumMod val="75000"/>
                  </a:schemeClr>
                </a:solidFill>
                <a:latin typeface="華康黑體 Std W5" panose="020B0500000000000000" pitchFamily="34" charset="-120"/>
                <a:ea typeface="華康黑體 Std W5" panose="020B0500000000000000" pitchFamily="34" charset="-120"/>
              </a:rPr>
              <a:t>USR</a:t>
            </a:r>
            <a:r>
              <a:rPr lang="zh-TW" altLang="zh-TW" sz="3200" b="1" dirty="0">
                <a:solidFill>
                  <a:schemeClr val="accent1">
                    <a:lumMod val="75000"/>
                  </a:schemeClr>
                </a:solidFill>
                <a:latin typeface="華康黑體 Std W5" panose="020B0500000000000000" pitchFamily="34" charset="-120"/>
                <a:ea typeface="華康黑體 Std W5" panose="020B0500000000000000" pitchFamily="34" charset="-120"/>
              </a:rPr>
              <a:t>計畫</a:t>
            </a:r>
            <a:r>
              <a:rPr lang="zh-TW" altLang="en-US" sz="3200" b="1" dirty="0">
                <a:solidFill>
                  <a:srgbClr val="336699"/>
                </a:solidFill>
                <a:latin typeface="微軟正黑體" panose="020B0604030504040204" pitchFamily="34" charset="-120"/>
                <a:ea typeface="微軟正黑體" panose="020B0604030504040204" pitchFamily="34" charset="-120"/>
              </a:rPr>
              <a:t>明確的</a:t>
            </a:r>
            <a:r>
              <a:rPr lang="en-US" altLang="zh-TW" sz="3200" b="1" dirty="0">
                <a:solidFill>
                  <a:srgbClr val="336699"/>
                </a:solidFill>
                <a:latin typeface="微軟正黑體" panose="020B0604030504040204" pitchFamily="34" charset="-120"/>
                <a:ea typeface="微軟正黑體" panose="020B0604030504040204" pitchFamily="34" charset="-120"/>
              </a:rPr>
              <a:t>SDGs</a:t>
            </a:r>
            <a:r>
              <a:rPr lang="zh-TW" altLang="en-US" sz="3200" b="1" dirty="0">
                <a:solidFill>
                  <a:srgbClr val="336699"/>
                </a:solidFill>
                <a:latin typeface="微軟正黑體" panose="020B0604030504040204" pitchFamily="34" charset="-120"/>
                <a:ea typeface="微軟正黑體" panose="020B0604030504040204" pitchFamily="34" charset="-120"/>
              </a:rPr>
              <a:t>目標</a:t>
            </a:r>
            <a:endParaRPr lang="zh-TW" altLang="en-US" sz="3200" b="1" dirty="0">
              <a:solidFill>
                <a:srgbClr val="336699"/>
              </a:solidFill>
              <a:latin typeface="華康黑體 Std W5" panose="020B0500000000000000" pitchFamily="34" charset="-120"/>
              <a:ea typeface="華康黑體 Std W5" panose="020B0500000000000000" pitchFamily="34" charset="-120"/>
            </a:endParaRPr>
          </a:p>
        </p:txBody>
      </p:sp>
    </p:spTree>
    <p:extLst>
      <p:ext uri="{BB962C8B-B14F-4D97-AF65-F5344CB8AC3E}">
        <p14:creationId xmlns:p14="http://schemas.microsoft.com/office/powerpoint/2010/main" val="25218887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1AA13DDF-1A7C-424C-B71F-8F7A65DBF098}" type="slidenum">
              <a:rPr lang="zh-TW" altLang="en-US" smtClean="0"/>
              <a:t>29</a:t>
            </a:fld>
            <a:endParaRPr lang="zh-TW" altLang="en-US"/>
          </a:p>
        </p:txBody>
      </p:sp>
      <p:pic>
        <p:nvPicPr>
          <p:cNvPr id="7" name="圖片 6"/>
          <p:cNvPicPr>
            <a:picLocks noChangeAspect="1"/>
          </p:cNvPicPr>
          <p:nvPr/>
        </p:nvPicPr>
        <p:blipFill>
          <a:blip r:embed="rId2"/>
          <a:stretch>
            <a:fillRect/>
          </a:stretch>
        </p:blipFill>
        <p:spPr>
          <a:xfrm>
            <a:off x="1619672" y="116632"/>
            <a:ext cx="5328592" cy="6742300"/>
          </a:xfrm>
          <a:prstGeom prst="rect">
            <a:avLst/>
          </a:prstGeom>
        </p:spPr>
      </p:pic>
    </p:spTree>
    <p:extLst>
      <p:ext uri="{BB962C8B-B14F-4D97-AF65-F5344CB8AC3E}">
        <p14:creationId xmlns:p14="http://schemas.microsoft.com/office/powerpoint/2010/main" val="3110583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1AA13DDF-1A7C-424C-B71F-8F7A65DBF098}" type="slidenum">
              <a:rPr lang="zh-TW" altLang="en-US" smtClean="0"/>
              <a:t>3</a:t>
            </a:fld>
            <a:endParaRPr lang="zh-TW" altLang="en-US"/>
          </a:p>
        </p:txBody>
      </p:sp>
      <p:pic>
        <p:nvPicPr>
          <p:cNvPr id="3" name="圖片 2"/>
          <p:cNvPicPr/>
          <p:nvPr/>
        </p:nvPicPr>
        <p:blipFill>
          <a:blip r:embed="rId2">
            <a:extLst>
              <a:ext uri="{28A0092B-C50C-407E-A947-70E740481C1C}">
                <a14:useLocalDpi xmlns:a14="http://schemas.microsoft.com/office/drawing/2010/main" val="0"/>
              </a:ext>
            </a:extLst>
          </a:blip>
          <a:stretch>
            <a:fillRect/>
          </a:stretch>
        </p:blipFill>
        <p:spPr>
          <a:xfrm>
            <a:off x="971600" y="1340768"/>
            <a:ext cx="6696744" cy="5232278"/>
          </a:xfrm>
          <a:prstGeom prst="rect">
            <a:avLst/>
          </a:prstGeom>
        </p:spPr>
      </p:pic>
      <p:sp>
        <p:nvSpPr>
          <p:cNvPr id="4" name="矩形 3"/>
          <p:cNvSpPr/>
          <p:nvPr/>
        </p:nvSpPr>
        <p:spPr>
          <a:xfrm>
            <a:off x="2252739" y="179464"/>
            <a:ext cx="4134465" cy="769441"/>
          </a:xfrm>
          <a:prstGeom prst="rect">
            <a:avLst/>
          </a:prstGeom>
        </p:spPr>
        <p:txBody>
          <a:bodyPr wrap="none">
            <a:spAutoFit/>
          </a:bodyPr>
          <a:lstStyle/>
          <a:p>
            <a:r>
              <a:rPr lang="zh-TW" altLang="zh-TW" sz="4400" kern="100" dirty="0">
                <a:solidFill>
                  <a:srgbClr val="0000CC"/>
                </a:solidFill>
                <a:latin typeface="標楷體" panose="03000509000000000000" pitchFamily="65" charset="-120"/>
                <a:ea typeface="標楷體" panose="03000509000000000000" pitchFamily="65" charset="-120"/>
                <a:cs typeface="Times New Roman" panose="02020603050405020304" pitchFamily="18" charset="0"/>
              </a:rPr>
              <a:t>核心就業力指標</a:t>
            </a:r>
            <a:endParaRPr lang="zh-TW" altLang="en-US" sz="4400" dirty="0">
              <a:solidFill>
                <a:srgbClr val="0000CC"/>
              </a:solidFill>
              <a:latin typeface="標楷體" panose="03000509000000000000" pitchFamily="65" charset="-120"/>
              <a:ea typeface="標楷體" panose="03000509000000000000" pitchFamily="65" charset="-120"/>
            </a:endParaRPr>
          </a:p>
        </p:txBody>
      </p:sp>
      <p:pic>
        <p:nvPicPr>
          <p:cNvPr id="5" name="圖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2329" y="65850"/>
            <a:ext cx="1498542" cy="996668"/>
          </a:xfrm>
          <a:prstGeom prst="rect">
            <a:avLst/>
          </a:prstGeom>
        </p:spPr>
      </p:pic>
    </p:spTree>
    <p:extLst>
      <p:ext uri="{BB962C8B-B14F-4D97-AF65-F5344CB8AC3E}">
        <p14:creationId xmlns:p14="http://schemas.microsoft.com/office/powerpoint/2010/main" val="17988583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矩形 14"/>
          <p:cNvSpPr>
            <a:spLocks noChangeArrowheads="1"/>
          </p:cNvSpPr>
          <p:nvPr/>
        </p:nvSpPr>
        <p:spPr bwMode="auto">
          <a:xfrm>
            <a:off x="5929313" y="6550025"/>
            <a:ext cx="3214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ea typeface="新細明體" panose="02020500000000000000" pitchFamily="18" charset="-120"/>
              </a:defRPr>
            </a:lvl1pPr>
            <a:lvl2pPr marL="742950" indent="-285750" eaLnBrk="0" hangingPunct="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ea typeface="新細明體" panose="02020500000000000000" pitchFamily="18" charset="-120"/>
              </a:defRPr>
            </a:lvl2pPr>
            <a:lvl3pPr marL="1143000" indent="-228600" eaLnBrk="0" hangingPunct="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ea typeface="新細明體" panose="02020500000000000000" pitchFamily="18" charset="-120"/>
              </a:defRPr>
            </a:lvl3pPr>
            <a:lvl4pPr marL="1600200" indent="-228600" eaLnBrk="0" hangingPunct="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ea typeface="新細明體" panose="02020500000000000000" pitchFamily="18" charset="-120"/>
              </a:defRPr>
            </a:lvl4pPr>
            <a:lvl5pPr marL="2057400" indent="-228600" eaLnBrk="0" hangingPunct="0">
              <a:spcBef>
                <a:spcPts val="375"/>
              </a:spcBef>
              <a:buClr>
                <a:srgbClr val="A28E6A"/>
              </a:buClr>
              <a:buChar char="o"/>
              <a:defRPr sz="2000">
                <a:solidFill>
                  <a:schemeClr val="tx1"/>
                </a:solidFill>
                <a:latin typeface="Perpetua" panose="02020502060401020303" pitchFamily="18" charset="0"/>
                <a:ea typeface="新細明體" panose="02020500000000000000" pitchFamily="18" charset="-12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9pPr>
          </a:lstStyle>
          <a:p>
            <a:pPr algn="ctr" eaLnBrk="1" hangingPunct="1">
              <a:spcBef>
                <a:spcPct val="0"/>
              </a:spcBef>
              <a:buClrTx/>
              <a:buSzTx/>
              <a:buFontTx/>
              <a:buNone/>
            </a:pPr>
            <a:r>
              <a:rPr kumimoji="0" lang="en-US" altLang="zh-TW" sz="1400" b="1" dirty="0">
                <a:solidFill>
                  <a:srgbClr val="0000FF"/>
                </a:solidFill>
                <a:latin typeface="Calibri" panose="020F0502020204030204" pitchFamily="34" charset="0"/>
              </a:rPr>
              <a:t>Website: </a:t>
            </a:r>
            <a:r>
              <a:rPr kumimoji="0" lang="en-US" altLang="zh-TW" sz="1400" b="1" dirty="0">
                <a:solidFill>
                  <a:srgbClr val="0000FF"/>
                </a:solidFill>
                <a:latin typeface="Calibri" panose="020F0502020204030204" pitchFamily="34" charset="0"/>
                <a:hlinkClick r:id="rId2"/>
              </a:rPr>
              <a:t>http://www.cnu.edu.tw/</a:t>
            </a:r>
            <a:endParaRPr kumimoji="0" lang="en-US" altLang="zh-TW" sz="1400" b="1" dirty="0">
              <a:solidFill>
                <a:srgbClr val="0000FF"/>
              </a:solidFill>
              <a:latin typeface="Calibri" panose="020F0502020204030204" pitchFamily="34" charset="0"/>
            </a:endParaRPr>
          </a:p>
        </p:txBody>
      </p:sp>
      <p:pic>
        <p:nvPicPr>
          <p:cNvPr id="21509" name="圖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47540"/>
            <a:ext cx="3685635" cy="86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539552" y="1052736"/>
            <a:ext cx="8040916" cy="5401479"/>
          </a:xfrm>
          <a:prstGeom prst="rect">
            <a:avLst/>
          </a:prstGeom>
          <a:noFill/>
        </p:spPr>
        <p:txBody>
          <a:bodyPr>
            <a:spAutoFit/>
          </a:bodyPr>
          <a:lstStyle/>
          <a:p>
            <a:pPr algn="ctr" eaLnBrk="0" hangingPunct="0">
              <a:defRPr/>
            </a:pPr>
            <a:endParaRPr kumimoji="0" lang="en-US" altLang="zh-TW"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endParaRPr>
          </a:p>
          <a:p>
            <a:pPr algn="ctr" eaLnBrk="0" hangingPunct="0">
              <a:defRPr/>
            </a:pPr>
            <a:r>
              <a:rPr kumimoji="0" lang="zh-TW" altLang="en-US"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rPr>
              <a:t>申請時間</a:t>
            </a:r>
            <a:endParaRPr kumimoji="0" lang="en-US" altLang="zh-TW"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endParaRPr>
          </a:p>
          <a:p>
            <a:pPr algn="ctr" eaLnBrk="0" hangingPunct="0">
              <a:defRPr/>
            </a:pPr>
            <a:endParaRPr lang="en-US" altLang="zh-TW"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endParaRPr>
          </a:p>
          <a:p>
            <a:pPr algn="ctr" eaLnBrk="0" hangingPunct="0">
              <a:defRPr/>
            </a:pPr>
            <a:r>
              <a:rPr lang="zh-TW" altLang="en-US" sz="4000" b="1" cap="all" dirty="0">
                <a:ln w="9000" cmpd="sng">
                  <a:solidFill>
                    <a:srgbClr val="666633"/>
                  </a:solidFill>
                  <a:prstDash val="solid"/>
                </a:ln>
                <a:solidFill>
                  <a:schemeClr val="tx1">
                    <a:lumMod val="50000"/>
                    <a:lumOff val="50000"/>
                  </a:schemeClr>
                </a:solidFill>
                <a:effectLst>
                  <a:reflection blurRad="12700" stA="28000" endPos="45000" dist="1000" dir="5400000" sy="-100000" algn="bl" rotWithShape="0"/>
                </a:effectLst>
                <a:latin typeface="微軟正黑體" pitchFamily="34" charset="-120"/>
                <a:ea typeface="微軟正黑體" pitchFamily="34" charset="-120"/>
              </a:rPr>
              <a:t>請依註冊組公告之每學期申請時間及注意事項辦理</a:t>
            </a:r>
            <a:endParaRPr lang="en-US" altLang="zh-TW" sz="4000" b="1" cap="all" dirty="0">
              <a:ln w="9000" cmpd="sng">
                <a:solidFill>
                  <a:srgbClr val="666633"/>
                </a:solidFill>
                <a:prstDash val="solid"/>
              </a:ln>
              <a:solidFill>
                <a:schemeClr val="tx1">
                  <a:lumMod val="50000"/>
                  <a:lumOff val="50000"/>
                </a:schemeClr>
              </a:solidFill>
              <a:effectLst>
                <a:reflection blurRad="12700" stA="28000" endPos="45000" dist="1000" dir="5400000" sy="-100000" algn="bl" rotWithShape="0"/>
              </a:effectLst>
              <a:latin typeface="微軟正黑體" pitchFamily="34" charset="-120"/>
              <a:ea typeface="微軟正黑體" pitchFamily="34" charset="-120"/>
            </a:endParaRPr>
          </a:p>
          <a:p>
            <a:pPr algn="ctr" eaLnBrk="0" hangingPunct="0">
              <a:defRPr/>
            </a:pPr>
            <a:r>
              <a:rPr lang="zh-TW" altLang="en-US" sz="4000" b="1" cap="all" dirty="0">
                <a:ln w="9000" cmpd="sng">
                  <a:solidFill>
                    <a:srgbClr val="666633"/>
                  </a:solidFill>
                  <a:prstDash val="solid"/>
                </a:ln>
                <a:solidFill>
                  <a:schemeClr val="tx1">
                    <a:lumMod val="50000"/>
                    <a:lumOff val="50000"/>
                  </a:schemeClr>
                </a:solidFill>
                <a:effectLst>
                  <a:reflection blurRad="12700" stA="28000" endPos="45000" dist="1000" dir="5400000" sy="-100000" algn="bl" rotWithShape="0"/>
                </a:effectLst>
                <a:latin typeface="微軟正黑體" pitchFamily="34" charset="-120"/>
                <a:ea typeface="微軟正黑體" pitchFamily="34" charset="-120"/>
              </a:rPr>
              <a:t>（約期中考過後公告）</a:t>
            </a:r>
            <a:endParaRPr kumimoji="0" lang="en-US" altLang="zh-TW" sz="4000" b="1" cap="all" dirty="0">
              <a:ln w="9000" cmpd="sng">
                <a:solidFill>
                  <a:srgbClr val="666633"/>
                </a:solidFill>
                <a:prstDash val="solid"/>
              </a:ln>
              <a:solidFill>
                <a:schemeClr val="tx1">
                  <a:lumMod val="50000"/>
                  <a:lumOff val="50000"/>
                </a:schemeClr>
              </a:solidFill>
              <a:effectLst>
                <a:reflection blurRad="12700" stA="28000" endPos="45000" dist="1000" dir="5400000" sy="-100000" algn="bl" rotWithShape="0"/>
              </a:effectLst>
              <a:latin typeface="微軟正黑體" pitchFamily="34" charset="-120"/>
              <a:ea typeface="微軟正黑體" pitchFamily="34" charset="-120"/>
            </a:endParaRPr>
          </a:p>
          <a:p>
            <a:pPr algn="ctr" eaLnBrk="0" hangingPunct="0">
              <a:defRPr/>
            </a:pPr>
            <a:endParaRPr kumimoji="0" lang="zh-TW" altLang="en-US" sz="45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endParaRPr>
          </a:p>
        </p:txBody>
      </p:sp>
    </p:spTree>
    <p:extLst>
      <p:ext uri="{BB962C8B-B14F-4D97-AF65-F5344CB8AC3E}">
        <p14:creationId xmlns:p14="http://schemas.microsoft.com/office/powerpoint/2010/main" val="1088348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
                                        </p:tgtEl>
                                        <p:attrNameLst>
                                          <p:attrName>ppt_x</p:attrName>
                                          <p:attrName>ppt_y</p:attrName>
                                        </p:attrNameLst>
                                      </p:cBhvr>
                                    </p:animMotion>
                                    <p:animRot by="1500000">
                                      <p:cBhvr>
                                        <p:cTn id="7" dur="125" fill="hold">
                                          <p:stCondLst>
                                            <p:cond delay="0"/>
                                          </p:stCondLst>
                                        </p:cTn>
                                        <p:tgtEl>
                                          <p:spTgt spid="5"/>
                                        </p:tgtEl>
                                        <p:attrNameLst>
                                          <p:attrName>r</p:attrName>
                                        </p:attrNameLst>
                                      </p:cBhvr>
                                    </p:animRot>
                                    <p:animRot by="-1500000">
                                      <p:cBhvr>
                                        <p:cTn id="8" dur="125" fill="hold">
                                          <p:stCondLst>
                                            <p:cond delay="125"/>
                                          </p:stCondLst>
                                        </p:cTn>
                                        <p:tgtEl>
                                          <p:spTgt spid="5"/>
                                        </p:tgtEl>
                                        <p:attrNameLst>
                                          <p:attrName>r</p:attrName>
                                        </p:attrNameLst>
                                      </p:cBhvr>
                                    </p:animRot>
                                    <p:animRot by="-1500000">
                                      <p:cBhvr>
                                        <p:cTn id="9" dur="125" fill="hold">
                                          <p:stCondLst>
                                            <p:cond delay="250"/>
                                          </p:stCondLst>
                                        </p:cTn>
                                        <p:tgtEl>
                                          <p:spTgt spid="5"/>
                                        </p:tgtEl>
                                        <p:attrNameLst>
                                          <p:attrName>r</p:attrName>
                                        </p:attrNameLst>
                                      </p:cBhvr>
                                    </p:animRot>
                                    <p:animRot by="1500000">
                                      <p:cBhvr>
                                        <p:cTn id="10" dur="125" fill="hold">
                                          <p:stCondLst>
                                            <p:cond delay="375"/>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2339975" y="333375"/>
            <a:ext cx="4276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ea typeface="新細明體" pitchFamily="18" charset="-12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ea typeface="新細明體" pitchFamily="18" charset="-12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ea typeface="新細明體" pitchFamily="18" charset="-120"/>
              </a:defRPr>
            </a:lvl4pPr>
            <a:lvl5pPr marL="2057400" indent="-228600" eaLnBrk="0" hangingPunct="0">
              <a:spcBef>
                <a:spcPts val="375"/>
              </a:spcBef>
              <a:buClr>
                <a:srgbClr val="A28E6A"/>
              </a:buClr>
              <a:buChar char="o"/>
              <a:defRPr sz="2000">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ea typeface="新細明體" pitchFamily="18" charset="-120"/>
              </a:defRPr>
            </a:lvl9pPr>
          </a:lstStyle>
          <a:p>
            <a:pPr algn="ctr">
              <a:spcBef>
                <a:spcPct val="0"/>
              </a:spcBef>
              <a:buClrTx/>
              <a:buSzTx/>
              <a:buFontTx/>
              <a:buNone/>
              <a:defRPr/>
            </a:pPr>
            <a:r>
              <a:rPr lang="zh-TW" altLang="de-DE" sz="4400" b="1" u="sng" dirty="0">
                <a:solidFill>
                  <a:schemeClr val="tx2"/>
                </a:solidFill>
                <a:effectLst>
                  <a:outerShdw blurRad="38100" dist="38100" dir="2700000" algn="tl">
                    <a:srgbClr val="C0C0C0"/>
                  </a:outerShdw>
                </a:effectLst>
                <a:latin typeface="Adobe 繁黑體 Std B" panose="020B0700000000000000" pitchFamily="34" charset="-120"/>
                <a:ea typeface="Adobe 繁黑體 Std B" panose="020B0700000000000000" pitchFamily="34" charset="-120"/>
                <a:cs typeface="Times New Roman" panose="02020603050405020304" pitchFamily="18" charset="0"/>
              </a:rPr>
              <a:t>跨領域</a:t>
            </a:r>
            <a:r>
              <a:rPr lang="zh-TW" altLang="en-US" sz="4400" b="1" u="sng" dirty="0">
                <a:solidFill>
                  <a:schemeClr val="tx2"/>
                </a:solidFill>
                <a:effectLst>
                  <a:outerShdw blurRad="38100" dist="38100" dir="2700000" algn="tl">
                    <a:srgbClr val="C0C0C0"/>
                  </a:outerShdw>
                </a:effectLst>
                <a:latin typeface="Adobe 繁黑體 Std B" panose="020B0700000000000000" pitchFamily="34" charset="-120"/>
                <a:ea typeface="Adobe 繁黑體 Std B" panose="020B0700000000000000" pitchFamily="34" charset="-120"/>
                <a:cs typeface="Times New Roman" panose="02020603050405020304" pitchFamily="18" charset="0"/>
              </a:rPr>
              <a:t>多元</a:t>
            </a:r>
            <a:r>
              <a:rPr lang="zh-TW" altLang="de-DE" sz="4400" b="1" u="sng" dirty="0">
                <a:solidFill>
                  <a:schemeClr val="tx2"/>
                </a:solidFill>
                <a:effectLst>
                  <a:outerShdw blurRad="38100" dist="38100" dir="2700000" algn="tl">
                    <a:srgbClr val="C0C0C0"/>
                  </a:outerShdw>
                </a:effectLst>
                <a:latin typeface="Adobe 繁黑體 Std B" panose="020B0700000000000000" pitchFamily="34" charset="-120"/>
                <a:ea typeface="Adobe 繁黑體 Std B" panose="020B0700000000000000" pitchFamily="34" charset="-120"/>
                <a:cs typeface="Times New Roman" panose="02020603050405020304" pitchFamily="18" charset="0"/>
              </a:rPr>
              <a:t>學習</a:t>
            </a:r>
          </a:p>
        </p:txBody>
      </p:sp>
      <p:graphicFrame>
        <p:nvGraphicFramePr>
          <p:cNvPr id="7" name="表格 6"/>
          <p:cNvGraphicFramePr>
            <a:graphicFrameLocks noGrp="1"/>
          </p:cNvGraphicFramePr>
          <p:nvPr>
            <p:extLst>
              <p:ext uri="{D42A27DB-BD31-4B8C-83A1-F6EECF244321}">
                <p14:modId xmlns:p14="http://schemas.microsoft.com/office/powerpoint/2010/main" val="1101217824"/>
              </p:ext>
            </p:extLst>
          </p:nvPr>
        </p:nvGraphicFramePr>
        <p:xfrm>
          <a:off x="323528" y="1412776"/>
          <a:ext cx="8496300" cy="5278437"/>
        </p:xfrm>
        <a:graphic>
          <a:graphicData uri="http://schemas.openxmlformats.org/drawingml/2006/table">
            <a:tbl>
              <a:tblPr/>
              <a:tblGrid>
                <a:gridCol w="8496300">
                  <a:extLst>
                    <a:ext uri="{9D8B030D-6E8A-4147-A177-3AD203B41FA5}">
                      <a16:colId xmlns:a16="http://schemas.microsoft.com/office/drawing/2014/main" val="20000"/>
                    </a:ext>
                  </a:extLst>
                </a:gridCol>
              </a:tblGrid>
              <a:tr h="5278437">
                <a:tc>
                  <a:txBody>
                    <a:bodyPr/>
                    <a:lstStyle/>
                    <a:p>
                      <a:pPr marL="76200" marR="0" lvl="0" indent="406400" algn="just" defTabSz="914400" rtl="0" eaLnBrk="1" fontAlgn="base" latinLnBrk="0" hangingPunct="1">
                        <a:lnSpc>
                          <a:spcPts val="2500"/>
                        </a:lnSpc>
                        <a:spcBef>
                          <a:spcPts val="200"/>
                        </a:spcBef>
                        <a:spcAft>
                          <a:spcPct val="0"/>
                        </a:spcAft>
                        <a:buClrTx/>
                        <a:buSzTx/>
                        <a:buFontTx/>
                        <a:buNone/>
                        <a:tabLst/>
                      </a:pP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跨領域學習是時代的寵兒，</a:t>
                      </a:r>
                      <a:r>
                        <a:rPr kumimoji="0" lang="zh-TW" alt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π</a:t>
                      </a: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型人的職優勢被視為逆轉困境的</a:t>
                      </a:r>
                      <a:r>
                        <a:rPr kumimoji="0" lang="en-US" alt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DNA</a:t>
                      </a: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。培養跨領域學習的主要目的係為強化同學們在升學與就業的差異化競爭能力，藉以建立個人的特色優勢。</a:t>
                      </a:r>
                      <a:endParaRPr kumimoji="0" lang="en-US" alt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76200" marR="0" lvl="0" indent="406400" algn="just" defTabSz="914400" rtl="0" eaLnBrk="1" fontAlgn="base" latinLnBrk="0" hangingPunct="1">
                        <a:lnSpc>
                          <a:spcPts val="2500"/>
                        </a:lnSpc>
                        <a:spcBef>
                          <a:spcPts val="200"/>
                        </a:spcBef>
                        <a:spcAft>
                          <a:spcPct val="0"/>
                        </a:spcAft>
                        <a:buClrTx/>
                        <a:buSzTx/>
                        <a:buFontTx/>
                        <a:buNone/>
                        <a:tabLst/>
                      </a:pPr>
                      <a:endParaRPr kumimoji="0" lang="zh-TW" sz="2200" b="0" i="0" u="none" strike="noStrike" cap="none" normalizeH="0" baseline="0" dirty="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76200" marR="0" lvl="0" indent="406400" algn="just" defTabSz="914400" rtl="0" eaLnBrk="1" fontAlgn="base" latinLnBrk="0" hangingPunct="1">
                        <a:lnSpc>
                          <a:spcPts val="2500"/>
                        </a:lnSpc>
                        <a:spcBef>
                          <a:spcPts val="200"/>
                        </a:spcBef>
                        <a:spcAft>
                          <a:spcPct val="0"/>
                        </a:spcAft>
                        <a:buClrTx/>
                        <a:buSzTx/>
                        <a:buFontTx/>
                        <a:buNone/>
                        <a:tabLst/>
                      </a:pP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本校積極推廣學生第二專長之養成，同學們可選擇修習「輔系」、「雙主修」、「學分學程」，作為培養個人第二或第三專長的選擇，為自己的校園生活，展開多元化學習的新頁。</a:t>
                      </a:r>
                      <a:endParaRPr kumimoji="0" lang="en-US" alt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76200" marR="0" lvl="0" indent="406400" algn="just" defTabSz="914400" rtl="0" eaLnBrk="1" fontAlgn="base" latinLnBrk="0" hangingPunct="1">
                        <a:lnSpc>
                          <a:spcPts val="2500"/>
                        </a:lnSpc>
                        <a:spcBef>
                          <a:spcPts val="200"/>
                        </a:spcBef>
                        <a:spcAft>
                          <a:spcPct val="0"/>
                        </a:spcAft>
                        <a:buClrTx/>
                        <a:buSzTx/>
                        <a:buFontTx/>
                        <a:buNone/>
                        <a:tabLst/>
                      </a:pPr>
                      <a:endParaRPr kumimoji="0" lang="en-US" alt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76200" marR="0" lvl="0" indent="406400" algn="just" defTabSz="914400" rtl="0" eaLnBrk="1" fontAlgn="base" latinLnBrk="0" hangingPunct="1">
                        <a:lnSpc>
                          <a:spcPts val="2500"/>
                        </a:lnSpc>
                        <a:spcBef>
                          <a:spcPts val="200"/>
                        </a:spcBef>
                        <a:spcAft>
                          <a:spcPct val="0"/>
                        </a:spcAft>
                        <a:buClrTx/>
                        <a:buSzTx/>
                        <a:buFontTx/>
                        <a:buNone/>
                        <a:tabLst/>
                      </a:pP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同學們若想建立自己的第二專長，不妨以下列</a:t>
                      </a:r>
                      <a:r>
                        <a:rPr kumimoji="0" lang="en-US" alt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5</a:t>
                      </a: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個問題作為思考的起點：</a:t>
                      </a:r>
                      <a:endParaRPr kumimoji="0" lang="zh-TW" sz="2200" b="0" i="0" u="none" strike="noStrike" cap="none" normalizeH="0" baseline="0" dirty="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76200" marR="0" lvl="0" indent="406400" algn="just" defTabSz="914400" rtl="0" eaLnBrk="1" fontAlgn="base" latinLnBrk="0" hangingPunct="1">
                        <a:lnSpc>
                          <a:spcPts val="2500"/>
                        </a:lnSpc>
                        <a:spcBef>
                          <a:spcPts val="200"/>
                        </a:spcBef>
                        <a:spcAft>
                          <a:spcPct val="0"/>
                        </a:spcAft>
                        <a:buClrTx/>
                        <a:buSzTx/>
                        <a:buFont typeface="Arial" charset="0"/>
                        <a:buAutoNum type="arabicPeriod"/>
                        <a:tabLst/>
                      </a:pP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定期檢視現有專長，在就業市場上是否仍有價值？</a:t>
                      </a:r>
                      <a:endParaRPr kumimoji="0" lang="zh-TW" sz="2200" b="0" i="0" u="none" strike="noStrike" cap="none" normalizeH="0" baseline="0" dirty="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76200" marR="0" lvl="0" indent="406400" algn="just" defTabSz="914400" rtl="0" eaLnBrk="1" fontAlgn="base" latinLnBrk="0" hangingPunct="1">
                        <a:lnSpc>
                          <a:spcPts val="2500"/>
                        </a:lnSpc>
                        <a:spcBef>
                          <a:spcPts val="200"/>
                        </a:spcBef>
                        <a:spcAft>
                          <a:spcPct val="0"/>
                        </a:spcAft>
                        <a:buClrTx/>
                        <a:buSzTx/>
                        <a:buFont typeface="Arial" charset="0"/>
                        <a:buAutoNum type="arabicPeriod"/>
                        <a:tabLst/>
                      </a:pP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現有專長在未來</a:t>
                      </a:r>
                      <a:r>
                        <a:rPr kumimoji="0" lang="en-US" alt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5</a:t>
                      </a: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年內被取代的可能性？</a:t>
                      </a:r>
                      <a:endParaRPr kumimoji="0" lang="zh-TW" sz="2200" b="0" i="0" u="none" strike="noStrike" cap="none" normalizeH="0" baseline="0" dirty="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76200" marR="0" lvl="0" indent="406400" algn="just" defTabSz="914400" rtl="0" eaLnBrk="1" fontAlgn="base" latinLnBrk="0" hangingPunct="1">
                        <a:lnSpc>
                          <a:spcPts val="2500"/>
                        </a:lnSpc>
                        <a:spcBef>
                          <a:spcPts val="200"/>
                        </a:spcBef>
                        <a:spcAft>
                          <a:spcPct val="0"/>
                        </a:spcAft>
                        <a:buClrTx/>
                        <a:buSzTx/>
                        <a:buFont typeface="Arial" charset="0"/>
                        <a:buAutoNum type="arabicPeriod"/>
                        <a:tabLst/>
                      </a:pP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希望自己有什麼樣的第二專長？是配合興趣還是順應市場潮流？</a:t>
                      </a:r>
                      <a:endParaRPr kumimoji="0" lang="zh-TW" sz="2200" b="0" i="0" u="none" strike="noStrike" cap="none" normalizeH="0" baseline="0" dirty="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76200" marR="0" lvl="0" indent="406400" algn="just" defTabSz="914400" rtl="0" eaLnBrk="1" fontAlgn="base" latinLnBrk="0" hangingPunct="1">
                        <a:lnSpc>
                          <a:spcPts val="2500"/>
                        </a:lnSpc>
                        <a:spcBef>
                          <a:spcPts val="200"/>
                        </a:spcBef>
                        <a:spcAft>
                          <a:spcPct val="0"/>
                        </a:spcAft>
                        <a:buClrTx/>
                        <a:buSzTx/>
                        <a:buFont typeface="Arial" charset="0"/>
                        <a:buAutoNum type="arabicPeriod"/>
                        <a:tabLst/>
                      </a:pP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要進入第二專長的代表行業中成為其中一員，有哪些具體門檻？</a:t>
                      </a:r>
                      <a:endParaRPr kumimoji="0" lang="zh-TW" sz="2200" b="0" i="0" u="none" strike="noStrike" cap="none" normalizeH="0" baseline="0" dirty="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76200" marR="0" lvl="0" indent="406400" algn="just" defTabSz="914400" rtl="0" eaLnBrk="1" fontAlgn="base" latinLnBrk="0" hangingPunct="1">
                        <a:lnSpc>
                          <a:spcPts val="2500"/>
                        </a:lnSpc>
                        <a:spcBef>
                          <a:spcPts val="200"/>
                        </a:spcBef>
                        <a:spcAft>
                          <a:spcPct val="0"/>
                        </a:spcAft>
                        <a:buClrTx/>
                        <a:buSzTx/>
                        <a:buFont typeface="Arial" charset="0"/>
                        <a:buAutoNum type="arabicPeriod"/>
                        <a:tabLst/>
                      </a:pPr>
                      <a:r>
                        <a:rPr kumimoji="0" lang="zh-TW" sz="2200" b="0" i="0" u="none" strike="noStrike"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這項能力要變成可運作的適業模式，需要哪些資源？</a:t>
                      </a:r>
                      <a:endParaRPr kumimoji="0" lang="zh-TW" sz="2200" b="0" i="0" u="none" strike="noStrike" cap="none" normalizeH="0" baseline="0" dirty="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45812" marR="45812" marT="0" marB="0" horzOverflow="overflow">
                    <a:lnL>
                      <a:noFill/>
                    </a:lnL>
                    <a:lnR>
                      <a:noFill/>
                    </a:lnR>
                    <a:lnT w="38100" cap="flat" cmpd="dbl" algn="ctr">
                      <a:noFill/>
                      <a:prstDash val="solid"/>
                      <a:round/>
                      <a:headEnd type="none" w="med" len="med"/>
                      <a:tailEnd type="none" w="med" len="med"/>
                    </a:lnT>
                    <a:lnB w="38100" cap="flat" cmpd="dbl"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469628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563938" y="333375"/>
            <a:ext cx="1871662" cy="836613"/>
          </a:xfrm>
        </p:spPr>
        <p:txBody>
          <a:bodyPr/>
          <a:lstStyle/>
          <a:p>
            <a:pPr algn="ctr" eaLnBrk="1" hangingPunct="1"/>
            <a:r>
              <a:rPr lang="zh-TW" altLang="en-US" b="1" u="sng" dirty="0">
                <a:latin typeface="Adobe 繁黑體 Std B" panose="020B0700000000000000" pitchFamily="34" charset="-120"/>
                <a:ea typeface="Adobe 繁黑體 Std B" panose="020B0700000000000000" pitchFamily="34" charset="-120"/>
                <a:cs typeface="Times New Roman" panose="02020603050405020304" pitchFamily="18" charset="0"/>
              </a:rPr>
              <a:t>輔系</a:t>
            </a:r>
          </a:p>
        </p:txBody>
      </p:sp>
      <p:sp>
        <p:nvSpPr>
          <p:cNvPr id="24579" name="Rectangle 3"/>
          <p:cNvSpPr>
            <a:spLocks noGrp="1" noChangeArrowheads="1"/>
          </p:cNvSpPr>
          <p:nvPr>
            <p:ph sz="quarter" idx="1"/>
          </p:nvPr>
        </p:nvSpPr>
        <p:spPr>
          <a:xfrm>
            <a:off x="468313" y="1628775"/>
            <a:ext cx="8353425" cy="4824413"/>
          </a:xfrm>
        </p:spPr>
        <p:txBody>
          <a:bodyPr/>
          <a:lstStyle/>
          <a:p>
            <a:pPr marL="266700" indent="-266700" algn="just" eaLnBrk="1" hangingPunct="1">
              <a:lnSpc>
                <a:spcPct val="90000"/>
              </a:lnSpc>
              <a:buFontTx/>
              <a:buNone/>
            </a:pPr>
            <a:r>
              <a:rPr lang="en-US" altLang="zh-TW" sz="240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四年制</a:t>
            </a:r>
            <a:r>
              <a:rPr lang="zh-TW" altLang="en-US" sz="2400">
                <a:latin typeface="Times New Roman" panose="02020603050405020304" pitchFamily="18" charset="0"/>
                <a:ea typeface="標楷體" panose="03000509000000000000" pitchFamily="65" charset="-120"/>
                <a:cs typeface="Times New Roman" panose="02020603050405020304" pitchFamily="18" charset="0"/>
              </a:rPr>
              <a:t>各學系學生，</a:t>
            </a:r>
            <a:r>
              <a:rPr lang="zh-TW" altLang="en-US" sz="24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得自第二學年起至最高修業年級第一學期止</a:t>
            </a:r>
            <a:r>
              <a:rPr lang="en-US" altLang="zh-TW" sz="240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a:latin typeface="Times New Roman" panose="02020603050405020304" pitchFamily="18" charset="0"/>
                <a:ea typeface="標楷體" panose="03000509000000000000" pitchFamily="65" charset="-120"/>
                <a:cs typeface="Times New Roman" panose="02020603050405020304" pitchFamily="18" charset="0"/>
              </a:rPr>
              <a:t>不包括延長修業年限</a:t>
            </a:r>
            <a:r>
              <a:rPr lang="en-US" altLang="zh-TW" sz="240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a:latin typeface="Times New Roman" panose="02020603050405020304" pitchFamily="18" charset="0"/>
                <a:ea typeface="標楷體" panose="03000509000000000000" pitchFamily="65" charset="-120"/>
                <a:cs typeface="Times New Roman" panose="02020603050405020304" pitchFamily="18" charset="0"/>
              </a:rPr>
              <a:t>申請加修其他學系為輔系。</a:t>
            </a:r>
            <a:endParaRPr lang="en-US" altLang="zh-TW" sz="2400">
              <a:latin typeface="Times New Roman" panose="02020603050405020304" pitchFamily="18" charset="0"/>
              <a:ea typeface="標楷體" panose="03000509000000000000" pitchFamily="65" charset="-120"/>
              <a:cs typeface="Times New Roman" panose="02020603050405020304" pitchFamily="18" charset="0"/>
            </a:endParaRPr>
          </a:p>
          <a:p>
            <a:pPr marL="266700" indent="-266700" algn="just" eaLnBrk="1" hangingPunct="1">
              <a:lnSpc>
                <a:spcPct val="90000"/>
              </a:lnSpc>
              <a:buFontTx/>
              <a:buNone/>
            </a:pPr>
            <a:endParaRPr lang="zh-TW" altLang="en-US" sz="2400">
              <a:latin typeface="Times New Roman" panose="02020603050405020304" pitchFamily="18" charset="0"/>
              <a:ea typeface="標楷體" panose="03000509000000000000" pitchFamily="65" charset="-120"/>
              <a:cs typeface="Times New Roman" panose="02020603050405020304" pitchFamily="18" charset="0"/>
            </a:endParaRPr>
          </a:p>
          <a:p>
            <a:pPr marL="266700" indent="-266700" algn="just" eaLnBrk="1" hangingPunct="1">
              <a:lnSpc>
                <a:spcPct val="90000"/>
              </a:lnSpc>
              <a:buFontTx/>
              <a:buNone/>
            </a:pPr>
            <a:r>
              <a:rPr lang="en-US" altLang="zh-TW" sz="240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二年制</a:t>
            </a:r>
            <a:r>
              <a:rPr lang="zh-TW" altLang="en-US" sz="2400">
                <a:latin typeface="Times New Roman" panose="02020603050405020304" pitchFamily="18" charset="0"/>
                <a:ea typeface="標楷體" panose="03000509000000000000" pitchFamily="65" charset="-120"/>
                <a:cs typeface="Times New Roman" panose="02020603050405020304" pitchFamily="18" charset="0"/>
              </a:rPr>
              <a:t>大學部學生，</a:t>
            </a:r>
            <a:r>
              <a:rPr lang="zh-TW" altLang="en-US" sz="24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得自第二學期起至最高修業年級第一學期止</a:t>
            </a:r>
            <a:r>
              <a:rPr lang="zh-TW" altLang="en-US" sz="2400">
                <a:latin typeface="Times New Roman" panose="02020603050405020304" pitchFamily="18" charset="0"/>
                <a:ea typeface="標楷體" panose="03000509000000000000" pitchFamily="65" charset="-120"/>
                <a:cs typeface="Times New Roman" panose="02020603050405020304" pitchFamily="18" charset="0"/>
              </a:rPr>
              <a:t>（不包括延長修業年限）申請加修其他學系為輔系。</a:t>
            </a:r>
            <a:endParaRPr lang="en-US" altLang="zh-TW" sz="2400">
              <a:latin typeface="Times New Roman" panose="02020603050405020304" pitchFamily="18" charset="0"/>
              <a:ea typeface="標楷體" panose="03000509000000000000" pitchFamily="65" charset="-120"/>
              <a:cs typeface="Times New Roman" panose="02020603050405020304" pitchFamily="18" charset="0"/>
            </a:endParaRPr>
          </a:p>
          <a:p>
            <a:pPr marL="266700" indent="-266700" algn="just" eaLnBrk="1" hangingPunct="1">
              <a:lnSpc>
                <a:spcPct val="90000"/>
              </a:lnSpc>
              <a:buFontTx/>
              <a:buNone/>
            </a:pPr>
            <a:endParaRPr lang="zh-TW" altLang="en-US" sz="2400">
              <a:latin typeface="Times New Roman" panose="02020603050405020304" pitchFamily="18" charset="0"/>
              <a:ea typeface="標楷體" panose="03000509000000000000" pitchFamily="65" charset="-120"/>
              <a:cs typeface="Times New Roman" panose="02020603050405020304" pitchFamily="18" charset="0"/>
            </a:endParaRPr>
          </a:p>
          <a:p>
            <a:pPr marL="266700" indent="-266700" algn="just" eaLnBrk="1" hangingPunct="1">
              <a:lnSpc>
                <a:spcPct val="90000"/>
              </a:lnSpc>
              <a:buFontTx/>
              <a:buNone/>
            </a:pPr>
            <a:r>
              <a:rPr lang="en-US" altLang="zh-TW" sz="240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400">
                <a:latin typeface="Times New Roman" panose="02020603050405020304" pitchFamily="18" charset="0"/>
                <a:ea typeface="標楷體" panose="03000509000000000000" pitchFamily="65" charset="-120"/>
                <a:cs typeface="Times New Roman" panose="02020603050405020304" pitchFamily="18" charset="0"/>
              </a:rPr>
              <a:t>修讀輔系學生、除修滿本學系應修最低畢業科目學分外並</a:t>
            </a:r>
            <a:r>
              <a:rPr lang="zh-TW" altLang="en-US" sz="24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應至少修滿輔系之專業必修科目二十學分，始可取得輔系資格</a:t>
            </a:r>
            <a:r>
              <a:rPr lang="zh-TW" altLang="en-US" sz="2400">
                <a:latin typeface="Times New Roman" panose="02020603050405020304" pitchFamily="18" charset="0"/>
                <a:ea typeface="標楷體" panose="03000509000000000000" pitchFamily="65" charset="-120"/>
                <a:cs typeface="Times New Roman" panose="02020603050405020304" pitchFamily="18" charset="0"/>
              </a:rPr>
              <a:t>，輔系科目、學分及作業要點由各系訂定之。申請修讀輔系學生之標準及條件，由各系擬定並提院務會議通過後公告。</a:t>
            </a:r>
            <a:r>
              <a:rPr lang="zh-TW" altLang="en-US" sz="24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藥學系不接受他系申請輔系</a:t>
            </a:r>
            <a:r>
              <a:rPr lang="zh-TW" altLang="en-US" sz="2400">
                <a:latin typeface="Times New Roman" panose="02020603050405020304" pitchFamily="18" charset="0"/>
                <a:ea typeface="標楷體" panose="03000509000000000000" pitchFamily="65" charset="-120"/>
                <a:cs typeface="Times New Roman" panose="02020603050405020304" pitchFamily="18" charset="0"/>
              </a:rPr>
              <a:t>，但可申請加修其他學系為輔系。</a:t>
            </a:r>
          </a:p>
        </p:txBody>
      </p:sp>
    </p:spTree>
    <p:extLst>
      <p:ext uri="{BB962C8B-B14F-4D97-AF65-F5344CB8AC3E}">
        <p14:creationId xmlns:p14="http://schemas.microsoft.com/office/powerpoint/2010/main" val="2623121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95288" y="115888"/>
            <a:ext cx="8229600" cy="1143000"/>
          </a:xfrm>
        </p:spPr>
        <p:txBody>
          <a:bodyPr/>
          <a:lstStyle/>
          <a:p>
            <a:pPr algn="ctr" eaLnBrk="1" hangingPunct="1"/>
            <a:r>
              <a:rPr lang="zh-TW" altLang="en-US" b="1" u="sng" dirty="0">
                <a:latin typeface="Adobe 繁黑體 Std B" panose="020B0700000000000000" pitchFamily="34" charset="-120"/>
                <a:ea typeface="Adobe 繁黑體 Std B" panose="020B0700000000000000" pitchFamily="34" charset="-120"/>
                <a:cs typeface="Times New Roman" panose="02020603050405020304" pitchFamily="18" charset="0"/>
              </a:rPr>
              <a:t>雙主修</a:t>
            </a:r>
            <a:r>
              <a:rPr lang="zh-TW" altLang="en-US" dirty="0">
                <a:latin typeface="Adobe 繁黑體 Std B" panose="020B0700000000000000" pitchFamily="34" charset="-120"/>
                <a:ea typeface="Adobe 繁黑體 Std B" panose="020B0700000000000000" pitchFamily="34" charset="-120"/>
                <a:cs typeface="Times New Roman" panose="02020603050405020304" pitchFamily="18" charset="0"/>
              </a:rPr>
              <a:t> </a:t>
            </a:r>
          </a:p>
        </p:txBody>
      </p:sp>
      <p:sp>
        <p:nvSpPr>
          <p:cNvPr id="25603" name="Rectangle 3"/>
          <p:cNvSpPr>
            <a:spLocks noGrp="1" noChangeArrowheads="1"/>
          </p:cNvSpPr>
          <p:nvPr>
            <p:ph sz="quarter" idx="1"/>
          </p:nvPr>
        </p:nvSpPr>
        <p:spPr>
          <a:xfrm>
            <a:off x="468313" y="1700213"/>
            <a:ext cx="8496300" cy="4608512"/>
          </a:xfrm>
        </p:spPr>
        <p:txBody>
          <a:bodyPr/>
          <a:lstStyle/>
          <a:p>
            <a:pPr marL="266700" indent="-266700" algn="just" eaLnBrk="1" hangingPunct="1">
              <a:lnSpc>
                <a:spcPct val="90000"/>
              </a:lnSpc>
              <a:buFontTx/>
              <a:buNone/>
            </a:pPr>
            <a:r>
              <a:rPr lang="en-US" altLang="zh-TW" sz="220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四年制</a:t>
            </a:r>
            <a:r>
              <a:rPr lang="zh-TW" altLang="en-US" sz="2200">
                <a:latin typeface="Times New Roman" panose="02020603050405020304" pitchFamily="18" charset="0"/>
                <a:ea typeface="標楷體" panose="03000509000000000000" pitchFamily="65" charset="-120"/>
                <a:cs typeface="Times New Roman" panose="02020603050405020304" pitchFamily="18" charset="0"/>
              </a:rPr>
              <a:t>大學部學生，其</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前一學期學業平均成績達八十分以上，得自第二學年起至最高修業年級第一學期止</a:t>
            </a:r>
            <a:r>
              <a:rPr lang="en-US" altLang="zh-TW" sz="220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200">
                <a:latin typeface="Times New Roman" panose="02020603050405020304" pitchFamily="18" charset="0"/>
                <a:ea typeface="標楷體" panose="03000509000000000000" pitchFamily="65" charset="-120"/>
                <a:cs typeface="Times New Roman" panose="02020603050405020304" pitchFamily="18" charset="0"/>
              </a:rPr>
              <a:t>不包括延長修業年限</a:t>
            </a:r>
            <a:r>
              <a:rPr lang="en-US" altLang="zh-TW" sz="220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200">
                <a:latin typeface="Times New Roman" panose="02020603050405020304" pitchFamily="18" charset="0"/>
                <a:ea typeface="標楷體" panose="03000509000000000000" pitchFamily="65" charset="-120"/>
                <a:cs typeface="Times New Roman" panose="02020603050405020304" pitchFamily="18" charset="0"/>
              </a:rPr>
              <a:t>，得申請加修其他學系為雙主修（</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藥學系除外</a:t>
            </a:r>
            <a:r>
              <a:rPr lang="zh-TW" altLang="en-US" sz="2200">
                <a:latin typeface="Times New Roman" panose="02020603050405020304" pitchFamily="18" charset="0"/>
                <a:ea typeface="標楷體" panose="03000509000000000000" pitchFamily="65" charset="-120"/>
                <a:cs typeface="Times New Roman" panose="02020603050405020304" pitchFamily="18" charset="0"/>
              </a:rPr>
              <a:t>） 。</a:t>
            </a:r>
            <a:endParaRPr lang="en-US" altLang="zh-TW" sz="2200">
              <a:latin typeface="Times New Roman" panose="02020603050405020304" pitchFamily="18" charset="0"/>
              <a:ea typeface="標楷體" panose="03000509000000000000" pitchFamily="65" charset="-120"/>
              <a:cs typeface="Times New Roman" panose="02020603050405020304" pitchFamily="18" charset="0"/>
            </a:endParaRPr>
          </a:p>
          <a:p>
            <a:pPr marL="266700" indent="-266700" algn="just" eaLnBrk="1" hangingPunct="1">
              <a:lnSpc>
                <a:spcPct val="90000"/>
              </a:lnSpc>
              <a:buFontTx/>
              <a:buNone/>
            </a:pPr>
            <a:endParaRPr lang="zh-TW" altLang="en-US" sz="2200">
              <a:latin typeface="Times New Roman" panose="02020603050405020304" pitchFamily="18" charset="0"/>
              <a:ea typeface="標楷體" panose="03000509000000000000" pitchFamily="65" charset="-120"/>
              <a:cs typeface="Times New Roman" panose="02020603050405020304" pitchFamily="18" charset="0"/>
            </a:endParaRPr>
          </a:p>
          <a:p>
            <a:pPr marL="266700" indent="-266700" algn="just" eaLnBrk="1" hangingPunct="1">
              <a:lnSpc>
                <a:spcPct val="90000"/>
              </a:lnSpc>
              <a:buFontTx/>
              <a:buNone/>
            </a:pPr>
            <a:r>
              <a:rPr lang="en-US" altLang="zh-TW" sz="220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二年制</a:t>
            </a:r>
            <a:r>
              <a:rPr lang="zh-TW" altLang="en-US" sz="2200">
                <a:latin typeface="Times New Roman" panose="02020603050405020304" pitchFamily="18" charset="0"/>
                <a:ea typeface="標楷體" panose="03000509000000000000" pitchFamily="65" charset="-120"/>
                <a:cs typeface="Times New Roman" panose="02020603050405020304" pitchFamily="18" charset="0"/>
              </a:rPr>
              <a:t>大學部學生，其</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前一學期學業平均成績達八十分以上，得自第二學期起至最高修業年第一學期止</a:t>
            </a:r>
            <a:r>
              <a:rPr lang="zh-TW" altLang="en-US" sz="2200">
                <a:latin typeface="Times New Roman" panose="02020603050405020304" pitchFamily="18" charset="0"/>
                <a:ea typeface="標楷體" panose="03000509000000000000" pitchFamily="65" charset="-120"/>
                <a:cs typeface="Times New Roman" panose="02020603050405020304" pitchFamily="18" charset="0"/>
              </a:rPr>
              <a:t>（不包括延長修業年限），得申請加修其他學系（</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藥學系除外</a:t>
            </a:r>
            <a:r>
              <a:rPr lang="zh-TW" altLang="en-US" sz="2200">
                <a:latin typeface="Times New Roman" panose="02020603050405020304" pitchFamily="18" charset="0"/>
                <a:ea typeface="標楷體" panose="03000509000000000000" pitchFamily="65" charset="-120"/>
                <a:cs typeface="Times New Roman" panose="02020603050405020304" pitchFamily="18" charset="0"/>
              </a:rPr>
              <a:t>）為雙主修。</a:t>
            </a:r>
            <a:endParaRPr lang="en-US" altLang="zh-TW" sz="2200">
              <a:latin typeface="Times New Roman" panose="02020603050405020304" pitchFamily="18" charset="0"/>
              <a:ea typeface="標楷體" panose="03000509000000000000" pitchFamily="65" charset="-120"/>
              <a:cs typeface="Times New Roman" panose="02020603050405020304" pitchFamily="18" charset="0"/>
            </a:endParaRPr>
          </a:p>
          <a:p>
            <a:pPr marL="266700" indent="-266700" algn="just" eaLnBrk="1" hangingPunct="1">
              <a:lnSpc>
                <a:spcPct val="90000"/>
              </a:lnSpc>
              <a:buFontTx/>
              <a:buNone/>
            </a:pPr>
            <a:endParaRPr lang="zh-TW" altLang="en-US" sz="2200">
              <a:latin typeface="Times New Roman" panose="02020603050405020304" pitchFamily="18" charset="0"/>
              <a:ea typeface="標楷體" panose="03000509000000000000" pitchFamily="65" charset="-120"/>
              <a:cs typeface="Times New Roman" panose="02020603050405020304" pitchFamily="18" charset="0"/>
            </a:endParaRPr>
          </a:p>
          <a:p>
            <a:pPr marL="266700" indent="-266700" algn="just" eaLnBrk="1" hangingPunct="1">
              <a:lnSpc>
                <a:spcPct val="90000"/>
              </a:lnSpc>
              <a:buFontTx/>
              <a:buNone/>
            </a:pPr>
            <a:r>
              <a:rPr lang="en-US" altLang="zh-TW" sz="220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200">
                <a:latin typeface="Times New Roman" panose="02020603050405020304" pitchFamily="18" charset="0"/>
                <a:ea typeface="標楷體" panose="03000509000000000000" pitchFamily="65" charset="-120"/>
                <a:cs typeface="Times New Roman" panose="02020603050405020304" pitchFamily="18" charset="0"/>
              </a:rPr>
              <a:t>修讀雙主修學生，除修滿本系應修最低畢業科目學分外並</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應修滿另一主修學系所訂全部專業</a:t>
            </a:r>
            <a:r>
              <a:rPr lang="en-US" altLang="zh-TW"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門</a:t>
            </a:r>
            <a:r>
              <a:rPr lang="en-US" altLang="zh-TW"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必修科目學分</a:t>
            </a:r>
            <a:r>
              <a:rPr lang="zh-TW" altLang="en-US" sz="2200" b="1">
                <a:latin typeface="Times New Roman" panose="02020603050405020304" pitchFamily="18" charset="0"/>
                <a:ea typeface="標楷體" panose="03000509000000000000" pitchFamily="65" charset="-120"/>
                <a:cs typeface="Times New Roman" panose="02020603050405020304" pitchFamily="18" charset="0"/>
              </a:rPr>
              <a:t>；主修學系課程如與加修學系專業必修課程科目名稱內容相同者得以免修，</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惟經學分抵免後至少須修</a:t>
            </a:r>
            <a:r>
              <a:rPr lang="en-US" altLang="zh-TW"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40</a:t>
            </a:r>
            <a:r>
              <a:rPr lang="zh-TW" altLang="en-US" sz="2200" b="1">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學分以上，始可取得雙主修資格</a:t>
            </a:r>
            <a:r>
              <a:rPr lang="zh-TW" altLang="en-US" sz="2200">
                <a:latin typeface="Times New Roman" panose="02020603050405020304" pitchFamily="18" charset="0"/>
                <a:ea typeface="標楷體" panose="03000509000000000000" pitchFamily="65" charset="-120"/>
                <a:cs typeface="Times New Roman" panose="02020603050405020304" pitchFamily="18" charset="0"/>
              </a:rPr>
              <a:t>，修讀雙主修各系之專業科目及作業要點由各系訂定之。</a:t>
            </a:r>
          </a:p>
        </p:txBody>
      </p:sp>
    </p:spTree>
    <p:extLst>
      <p:ext uri="{BB962C8B-B14F-4D97-AF65-F5344CB8AC3E}">
        <p14:creationId xmlns:p14="http://schemas.microsoft.com/office/powerpoint/2010/main" val="3969703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標題 1"/>
          <p:cNvSpPr>
            <a:spLocks noGrp="1"/>
          </p:cNvSpPr>
          <p:nvPr>
            <p:ph type="title"/>
          </p:nvPr>
        </p:nvSpPr>
        <p:spPr>
          <a:xfrm>
            <a:off x="1527175" y="260350"/>
            <a:ext cx="5853113" cy="1143000"/>
          </a:xfrm>
        </p:spPr>
        <p:txBody>
          <a:bodyPr/>
          <a:lstStyle/>
          <a:p>
            <a:pPr algn="ctr" eaLnBrk="1" hangingPunct="1"/>
            <a:r>
              <a:rPr lang="zh-TW" altLang="en-US" b="1" u="sng" dirty="0">
                <a:latin typeface="Adobe 繁黑體 Std B" panose="020B0700000000000000" pitchFamily="34" charset="-120"/>
                <a:ea typeface="Adobe 繁黑體 Std B" panose="020B0700000000000000" pitchFamily="34" charset="-120"/>
                <a:cs typeface="Times New Roman" panose="02020603050405020304" pitchFamily="18" charset="0"/>
              </a:rPr>
              <a:t>跨領域學分學程</a:t>
            </a:r>
            <a:r>
              <a:rPr lang="zh-TW" altLang="en-US" dirty="0">
                <a:latin typeface="Adobe 繁黑體 Std B" panose="020B0700000000000000" pitchFamily="34" charset="-120"/>
                <a:ea typeface="Adobe 繁黑體 Std B" panose="020B0700000000000000" pitchFamily="34" charset="-120"/>
                <a:cs typeface="Times New Roman" panose="02020603050405020304" pitchFamily="18" charset="0"/>
              </a:rPr>
              <a:t> </a:t>
            </a:r>
          </a:p>
        </p:txBody>
      </p:sp>
      <p:sp>
        <p:nvSpPr>
          <p:cNvPr id="26627" name="內容版面配置區 2"/>
          <p:cNvSpPr>
            <a:spLocks noGrp="1"/>
          </p:cNvSpPr>
          <p:nvPr>
            <p:ph sz="quarter" idx="1"/>
          </p:nvPr>
        </p:nvSpPr>
        <p:spPr>
          <a:xfrm>
            <a:off x="457200" y="1916113"/>
            <a:ext cx="8229600" cy="4681537"/>
          </a:xfrm>
        </p:spPr>
        <p:txBody>
          <a:bodyPr/>
          <a:lstStyle/>
          <a:p>
            <a:pPr algn="ctr" eaLnBrk="1" hangingPunct="1">
              <a:buFont typeface="Arial" panose="020B0604020202020204" pitchFamily="34" charset="0"/>
              <a:buNone/>
            </a:pP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想要培養您的第二專長，又可以不用修讀雙主修嗎？</a:t>
            </a:r>
            <a:endParaRPr lang="en-US" altLang="zh-TW" sz="2400" b="1" dirty="0">
              <a:latin typeface="Times New Roman" panose="02020603050405020304" pitchFamily="18" charset="0"/>
              <a:ea typeface="標楷體" panose="03000509000000000000" pitchFamily="65" charset="-120"/>
              <a:cs typeface="Times New Roman" panose="02020603050405020304" pitchFamily="18" charset="0"/>
            </a:endParaRPr>
          </a:p>
          <a:p>
            <a:pPr algn="ctr" eaLnBrk="1" hangingPunct="1">
              <a:buFont typeface="Arial" panose="020B0604020202020204" pitchFamily="34" charset="0"/>
              <a:buNone/>
            </a:pP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告訴同學們一個重要消息！</a:t>
            </a:r>
            <a:endParaRPr lang="en-US" altLang="zh-TW" sz="2400" b="1" dirty="0">
              <a:latin typeface="Times New Roman" panose="02020603050405020304" pitchFamily="18" charset="0"/>
              <a:ea typeface="標楷體" panose="03000509000000000000" pitchFamily="65" charset="-120"/>
              <a:cs typeface="Times New Roman" panose="02020603050405020304" pitchFamily="18" charset="0"/>
            </a:endParaRPr>
          </a:p>
          <a:p>
            <a:pPr algn="ctr" eaLnBrk="1" hangingPunct="1">
              <a:buFont typeface="Arial" panose="020B0604020202020204" pitchFamily="34" charset="0"/>
              <a:buNone/>
            </a:pP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可以加入修習「跨領域學分學程」的行列！</a:t>
            </a:r>
            <a:endParaRPr lang="en-US" altLang="zh-TW" sz="2400" b="1" dirty="0">
              <a:latin typeface="Times New Roman" panose="02020603050405020304" pitchFamily="18" charset="0"/>
              <a:ea typeface="標楷體" panose="03000509000000000000" pitchFamily="65" charset="-120"/>
              <a:cs typeface="Times New Roman" panose="02020603050405020304" pitchFamily="18" charset="0"/>
            </a:endParaRPr>
          </a:p>
          <a:p>
            <a:pPr algn="ctr" eaLnBrk="1" hangingPunct="1">
              <a:buFont typeface="Arial" panose="020B0604020202020204" pitchFamily="34" charset="0"/>
              <a:buNone/>
            </a:pPr>
            <a:endParaRPr lang="en-US" altLang="zh-TW" sz="2400" b="1" dirty="0">
              <a:latin typeface="Times New Roman" panose="02020603050405020304" pitchFamily="18" charset="0"/>
              <a:ea typeface="標楷體" panose="03000509000000000000" pitchFamily="65" charset="-120"/>
              <a:cs typeface="Times New Roman" panose="02020603050405020304" pitchFamily="18" charset="0"/>
            </a:endParaRPr>
          </a:p>
          <a:p>
            <a:pPr algn="ctr" eaLnBrk="1" hangingPunct="1">
              <a:buFont typeface="Arial" panose="020B0604020202020204" pitchFamily="34" charset="0"/>
              <a:buNone/>
            </a:pP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開啟另一道出口，提供更多就業能力，</a:t>
            </a:r>
            <a:endParaRPr lang="en-US" altLang="zh-TW" sz="2400" b="1" dirty="0">
              <a:latin typeface="Times New Roman" panose="02020603050405020304" pitchFamily="18" charset="0"/>
              <a:ea typeface="標楷體" panose="03000509000000000000" pitchFamily="65" charset="-120"/>
              <a:cs typeface="Times New Roman" panose="02020603050405020304" pitchFamily="18" charset="0"/>
            </a:endParaRPr>
          </a:p>
          <a:p>
            <a:pPr algn="ctr" eaLnBrk="1" hangingPunct="1">
              <a:buFont typeface="Arial" panose="020B0604020202020204" pitchFamily="34" charset="0"/>
              <a:buNone/>
            </a:pP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學分學程是你絕佳選擇。</a:t>
            </a:r>
            <a:endParaRPr lang="en-US" altLang="zh-TW" sz="2400" b="1" dirty="0">
              <a:latin typeface="Times New Roman" panose="02020603050405020304" pitchFamily="18" charset="0"/>
              <a:ea typeface="標楷體" panose="03000509000000000000" pitchFamily="65" charset="-120"/>
              <a:cs typeface="Times New Roman" panose="02020603050405020304" pitchFamily="18" charset="0"/>
            </a:endParaRPr>
          </a:p>
          <a:p>
            <a:pPr algn="ctr" eaLnBrk="1" hangingPunct="1">
              <a:buFont typeface="Arial" panose="020B0604020202020204" pitchFamily="34" charset="0"/>
              <a:buNone/>
            </a:pPr>
            <a:endParaRPr lang="en-US" altLang="zh-TW" sz="2400" b="1" dirty="0">
              <a:latin typeface="Times New Roman" panose="02020603050405020304" pitchFamily="18" charset="0"/>
              <a:ea typeface="標楷體" panose="03000509000000000000" pitchFamily="65" charset="-120"/>
              <a:cs typeface="Times New Roman" panose="02020603050405020304" pitchFamily="18" charset="0"/>
            </a:endParaRPr>
          </a:p>
          <a:p>
            <a:pPr algn="ctr" eaLnBrk="1" hangingPunct="1">
              <a:buFont typeface="Arial" panose="020B0604020202020204" pitchFamily="34" charset="0"/>
              <a:buNone/>
            </a:pP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讓您更貼近業界 更洞悉業界的需求，</a:t>
            </a:r>
            <a:endParaRPr lang="en-US" altLang="zh-TW" sz="2400" b="1" dirty="0">
              <a:latin typeface="Times New Roman" panose="02020603050405020304" pitchFamily="18" charset="0"/>
              <a:ea typeface="標楷體" panose="03000509000000000000" pitchFamily="65" charset="-120"/>
              <a:cs typeface="Times New Roman" panose="02020603050405020304" pitchFamily="18" charset="0"/>
            </a:endParaRPr>
          </a:p>
          <a:p>
            <a:pPr algn="ctr" eaLnBrk="1" hangingPunct="1">
              <a:buFont typeface="Arial" panose="020B0604020202020204" pitchFamily="34" charset="0"/>
              <a:buNone/>
            </a:pP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以提昇你未來的競爭力喔！</a:t>
            </a:r>
            <a:endParaRPr lang="en-US" altLang="zh-TW" sz="2400" b="1" dirty="0">
              <a:latin typeface="Times New Roman" panose="02020603050405020304" pitchFamily="18" charset="0"/>
              <a:ea typeface="標楷體" panose="03000509000000000000" pitchFamily="65" charset="-120"/>
              <a:cs typeface="Times New Roman" panose="02020603050405020304" pitchFamily="18" charset="0"/>
            </a:endParaRPr>
          </a:p>
          <a:p>
            <a:pPr algn="ctr" eaLnBrk="1" hangingPunct="1">
              <a:buFont typeface="Arial" panose="020B0604020202020204" pitchFamily="34" charset="0"/>
              <a:buNone/>
            </a:pPr>
            <a:endParaRPr lang="zh-TW"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eaLnBrk="1" hangingPunct="1">
              <a:buFont typeface="Arial" panose="020B0604020202020204" pitchFamily="34" charset="0"/>
              <a:buNone/>
            </a:pPr>
            <a:endParaRPr lang="zh-TW" altLang="en-US" sz="24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28099334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latin typeface="Adobe 繁黑體 Std B" panose="020B0700000000000000" pitchFamily="34" charset="-120"/>
                <a:ea typeface="Adobe 繁黑體 Std B" panose="020B0700000000000000" pitchFamily="34" charset="-120"/>
                <a:cs typeface="Times New Roman" panose="02020603050405020304" pitchFamily="18" charset="0"/>
              </a:rPr>
              <a:t>學分學程相關辧法</a:t>
            </a:r>
            <a:endParaRPr lang="zh-TW" altLang="en-US" dirty="0"/>
          </a:p>
        </p:txBody>
      </p:sp>
      <p:sp>
        <p:nvSpPr>
          <p:cNvPr id="3" name="投影片編號版面配置區 2"/>
          <p:cNvSpPr>
            <a:spLocks noGrp="1"/>
          </p:cNvSpPr>
          <p:nvPr>
            <p:ph type="sldNum" sz="quarter" idx="12"/>
          </p:nvPr>
        </p:nvSpPr>
        <p:spPr/>
        <p:txBody>
          <a:bodyPr/>
          <a:lstStyle/>
          <a:p>
            <a:fld id="{1AA13DDF-1A7C-424C-B71F-8F7A65DBF098}" type="slidenum">
              <a:rPr lang="zh-TW" altLang="en-US" smtClean="0"/>
              <a:t>35</a:t>
            </a:fld>
            <a:endParaRPr lang="zh-TW" altLang="en-US"/>
          </a:p>
        </p:txBody>
      </p:sp>
      <p:pic>
        <p:nvPicPr>
          <p:cNvPr id="4" name="圖片 3"/>
          <p:cNvPicPr>
            <a:picLocks noChangeAspect="1"/>
          </p:cNvPicPr>
          <p:nvPr/>
        </p:nvPicPr>
        <p:blipFill rotWithShape="1">
          <a:blip r:embed="rId2"/>
          <a:srcRect l="20252" t="17564" r="20679" b="9428"/>
          <a:stretch/>
        </p:blipFill>
        <p:spPr>
          <a:xfrm>
            <a:off x="539552" y="1464891"/>
            <a:ext cx="7560840" cy="5256584"/>
          </a:xfrm>
          <a:prstGeom prst="rect">
            <a:avLst/>
          </a:prstGeom>
        </p:spPr>
      </p:pic>
      <p:sp>
        <p:nvSpPr>
          <p:cNvPr id="5" name="圓角矩形 4"/>
          <p:cNvSpPr/>
          <p:nvPr/>
        </p:nvSpPr>
        <p:spPr>
          <a:xfrm>
            <a:off x="827584" y="5445224"/>
            <a:ext cx="1368152"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文字方塊 5"/>
          <p:cNvSpPr txBox="1"/>
          <p:nvPr/>
        </p:nvSpPr>
        <p:spPr>
          <a:xfrm>
            <a:off x="3275856" y="4941168"/>
            <a:ext cx="3914726" cy="646331"/>
          </a:xfrm>
          <a:prstGeom prst="rect">
            <a:avLst/>
          </a:prstGeom>
          <a:noFill/>
        </p:spPr>
        <p:txBody>
          <a:bodyPr wrap="none" rtlCol="0">
            <a:spAutoFit/>
          </a:bodyPr>
          <a:lstStyle/>
          <a:p>
            <a:r>
              <a:rPr lang="en-US" altLang="zh-TW" dirty="0">
                <a:hlinkClick r:id="rId3"/>
              </a:rPr>
              <a:t>https://cuuri-acnt.cnu.edu.tw/?.p=HEpr</a:t>
            </a:r>
            <a:endParaRPr lang="en-US" altLang="zh-TW" dirty="0"/>
          </a:p>
          <a:p>
            <a:endParaRPr lang="zh-TW" altLang="en-US" dirty="0"/>
          </a:p>
        </p:txBody>
      </p:sp>
      <p:sp>
        <p:nvSpPr>
          <p:cNvPr id="7" name="文字方塊 6"/>
          <p:cNvSpPr txBox="1"/>
          <p:nvPr/>
        </p:nvSpPr>
        <p:spPr>
          <a:xfrm>
            <a:off x="3707904" y="4509120"/>
            <a:ext cx="2008883" cy="369332"/>
          </a:xfrm>
          <a:prstGeom prst="rect">
            <a:avLst/>
          </a:prstGeom>
          <a:noFill/>
        </p:spPr>
        <p:txBody>
          <a:bodyPr wrap="none" rtlCol="0">
            <a:spAutoFit/>
          </a:bodyPr>
          <a:lstStyle/>
          <a:p>
            <a:r>
              <a:rPr lang="zh-TW" altLang="en-US" dirty="0"/>
              <a:t>教務處</a:t>
            </a:r>
            <a:r>
              <a:rPr lang="en-US" altLang="zh-TW" dirty="0"/>
              <a:t>→</a:t>
            </a:r>
            <a:r>
              <a:rPr lang="zh-TW" altLang="en-US" dirty="0"/>
              <a:t>選課專區</a:t>
            </a:r>
          </a:p>
        </p:txBody>
      </p:sp>
    </p:spTree>
    <p:extLst>
      <p:ext uri="{BB962C8B-B14F-4D97-AF65-F5344CB8AC3E}">
        <p14:creationId xmlns:p14="http://schemas.microsoft.com/office/powerpoint/2010/main" val="29132656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latin typeface="Adobe 繁黑體 Std B" panose="020B0700000000000000" pitchFamily="34" charset="-120"/>
                <a:ea typeface="Adobe 繁黑體 Std B" panose="020B0700000000000000" pitchFamily="34" charset="-120"/>
                <a:cs typeface="Times New Roman" panose="02020603050405020304" pitchFamily="18" charset="0"/>
              </a:rPr>
              <a:t>本系學分學程</a:t>
            </a:r>
            <a:r>
              <a:rPr lang="en-US" altLang="zh-TW" b="1" dirty="0">
                <a:latin typeface="Adobe 繁黑體 Std B" panose="020B0700000000000000" pitchFamily="34" charset="-120"/>
                <a:ea typeface="Adobe 繁黑體 Std B" panose="020B0700000000000000" pitchFamily="34" charset="-120"/>
                <a:cs typeface="Times New Roman" panose="02020603050405020304" pitchFamily="18" charset="0"/>
              </a:rPr>
              <a:t>(</a:t>
            </a:r>
            <a:r>
              <a:rPr lang="zh-TW" altLang="en-US" b="1" dirty="0">
                <a:latin typeface="Adobe 繁黑體 Std B" panose="020B0700000000000000" pitchFamily="34" charset="-120"/>
                <a:ea typeface="Adobe 繁黑體 Std B" panose="020B0700000000000000" pitchFamily="34" charset="-120"/>
                <a:cs typeface="Times New Roman" panose="02020603050405020304" pitchFamily="18" charset="0"/>
              </a:rPr>
              <a:t>微學程</a:t>
            </a:r>
            <a:r>
              <a:rPr lang="en-US" altLang="zh-TW" b="1" dirty="0">
                <a:latin typeface="Adobe 繁黑體 Std B" panose="020B0700000000000000" pitchFamily="34" charset="-120"/>
                <a:ea typeface="Adobe 繁黑體 Std B" panose="020B0700000000000000" pitchFamily="34" charset="-120"/>
                <a:cs typeface="Times New Roman" panose="02020603050405020304" pitchFamily="18" charset="0"/>
              </a:rPr>
              <a:t>)</a:t>
            </a:r>
            <a:endParaRPr lang="zh-TW" altLang="en-US" dirty="0"/>
          </a:p>
        </p:txBody>
      </p:sp>
      <p:sp>
        <p:nvSpPr>
          <p:cNvPr id="3" name="投影片編號版面配置區 2"/>
          <p:cNvSpPr>
            <a:spLocks noGrp="1"/>
          </p:cNvSpPr>
          <p:nvPr>
            <p:ph type="sldNum" sz="quarter" idx="12"/>
          </p:nvPr>
        </p:nvSpPr>
        <p:spPr/>
        <p:txBody>
          <a:bodyPr/>
          <a:lstStyle/>
          <a:p>
            <a:fld id="{1AA13DDF-1A7C-424C-B71F-8F7A65DBF098}" type="slidenum">
              <a:rPr lang="zh-TW" altLang="en-US" smtClean="0"/>
              <a:t>36</a:t>
            </a:fld>
            <a:endParaRPr lang="zh-TW" altLang="en-US"/>
          </a:p>
        </p:txBody>
      </p:sp>
      <p:graphicFrame>
        <p:nvGraphicFramePr>
          <p:cNvPr id="4" name="表格 4">
            <a:extLst>
              <a:ext uri="{FF2B5EF4-FFF2-40B4-BE49-F238E27FC236}">
                <a16:creationId xmlns:a16="http://schemas.microsoft.com/office/drawing/2014/main" id="{165CA61C-0CA6-45D0-A4DD-51CA5C8F0BA4}"/>
              </a:ext>
            </a:extLst>
          </p:cNvPr>
          <p:cNvGraphicFramePr>
            <a:graphicFrameLocks noGrp="1"/>
          </p:cNvGraphicFramePr>
          <p:nvPr/>
        </p:nvGraphicFramePr>
        <p:xfrm>
          <a:off x="457200" y="1700808"/>
          <a:ext cx="8435280" cy="2994245"/>
        </p:xfrm>
        <a:graphic>
          <a:graphicData uri="http://schemas.openxmlformats.org/drawingml/2006/table">
            <a:tbl>
              <a:tblPr firstRow="1" bandRow="1">
                <a:tableStyleId>{5C22544A-7EE6-4342-B048-85BDC9FD1C3A}</a:tableStyleId>
              </a:tblPr>
              <a:tblGrid>
                <a:gridCol w="1306488">
                  <a:extLst>
                    <a:ext uri="{9D8B030D-6E8A-4147-A177-3AD203B41FA5}">
                      <a16:colId xmlns:a16="http://schemas.microsoft.com/office/drawing/2014/main" val="92716228"/>
                    </a:ext>
                  </a:extLst>
                </a:gridCol>
                <a:gridCol w="3312368">
                  <a:extLst>
                    <a:ext uri="{9D8B030D-6E8A-4147-A177-3AD203B41FA5}">
                      <a16:colId xmlns:a16="http://schemas.microsoft.com/office/drawing/2014/main" val="4006887915"/>
                    </a:ext>
                  </a:extLst>
                </a:gridCol>
                <a:gridCol w="1800200">
                  <a:extLst>
                    <a:ext uri="{9D8B030D-6E8A-4147-A177-3AD203B41FA5}">
                      <a16:colId xmlns:a16="http://schemas.microsoft.com/office/drawing/2014/main" val="3507730804"/>
                    </a:ext>
                  </a:extLst>
                </a:gridCol>
                <a:gridCol w="936104">
                  <a:extLst>
                    <a:ext uri="{9D8B030D-6E8A-4147-A177-3AD203B41FA5}">
                      <a16:colId xmlns:a16="http://schemas.microsoft.com/office/drawing/2014/main" val="2376665581"/>
                    </a:ext>
                  </a:extLst>
                </a:gridCol>
                <a:gridCol w="1080120">
                  <a:extLst>
                    <a:ext uri="{9D8B030D-6E8A-4147-A177-3AD203B41FA5}">
                      <a16:colId xmlns:a16="http://schemas.microsoft.com/office/drawing/2014/main" val="417048287"/>
                    </a:ext>
                  </a:extLst>
                </a:gridCol>
              </a:tblGrid>
              <a:tr h="446449">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學程類別</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學程名稱</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輔導老師</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分機</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辧公室</a:t>
                      </a:r>
                    </a:p>
                  </a:txBody>
                  <a:tcPr anchor="ctr"/>
                </a:tc>
                <a:extLst>
                  <a:ext uri="{0D108BD9-81ED-4DB2-BD59-A6C34878D82A}">
                    <a16:rowId xmlns:a16="http://schemas.microsoft.com/office/drawing/2014/main" val="2976222239"/>
                  </a:ext>
                </a:extLst>
              </a:tr>
              <a:tr h="446449">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學分學程</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藥物檢測科技學分學程</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蔡新茂老師</a:t>
                      </a: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2233</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N301</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extLst>
                  <a:ext uri="{0D108BD9-81ED-4DB2-BD59-A6C34878D82A}">
                    <a16:rowId xmlns:a16="http://schemas.microsoft.com/office/drawing/2014/main" val="3312398500"/>
                  </a:ext>
                </a:extLst>
              </a:tr>
              <a:tr h="446449">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微學程</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中草藥實務微學程</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陳莉螢老師</a:t>
                      </a: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2209</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P202-3</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extLst>
                  <a:ext uri="{0D108BD9-81ED-4DB2-BD59-A6C34878D82A}">
                    <a16:rowId xmlns:a16="http://schemas.microsoft.com/office/drawing/2014/main" val="1143868973"/>
                  </a:ext>
                </a:extLst>
              </a:tr>
              <a:tr h="446449">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微學程</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社區藥學微學程</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楊定崙老師</a:t>
                      </a: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2215</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N201-2</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extLst>
                  <a:ext uri="{0D108BD9-81ED-4DB2-BD59-A6C34878D82A}">
                    <a16:rowId xmlns:a16="http://schemas.microsoft.com/office/drawing/2014/main" val="1199919581"/>
                  </a:ext>
                </a:extLst>
              </a:tr>
              <a:tr h="446449">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微學程</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製藥工業微學程</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梁育楷老師</a:t>
                      </a: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2221</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N202-4</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extLst>
                  <a:ext uri="{0D108BD9-81ED-4DB2-BD59-A6C34878D82A}">
                    <a16:rowId xmlns:a16="http://schemas.microsoft.com/office/drawing/2014/main" val="3832131526"/>
                  </a:ext>
                </a:extLst>
              </a:tr>
              <a:tr h="446449">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微學程</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推動大學社會責任微學程 </a:t>
                      </a:r>
                    </a:p>
                  </a:txBody>
                  <a:tcPr anchor="ctr"/>
                </a:tc>
                <a:tc>
                  <a:txBody>
                    <a:bodyPr/>
                    <a:lstStyle/>
                    <a:p>
                      <a:pPr algn="ct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謝國鎔老師</a:t>
                      </a: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通識中心</a:t>
                      </a: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7000</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tc>
                  <a:txBody>
                    <a:bodyPr/>
                    <a:lstStyle/>
                    <a:p>
                      <a:pPr algn="ctr"/>
                      <a:r>
                        <a:rPr kumimoji="0" lang="en-US" altLang="zh-TW"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C227</a:t>
                      </a:r>
                      <a:endParaRPr kumimoji="0" lang="zh-TW" altLang="en-US" sz="2200" b="0" i="0" u="none" strike="noStrike" kern="1200" cap="none" normalizeH="0" baseline="0" dirty="0">
                        <a:ln>
                          <a:noFill/>
                        </a:ln>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anchor="ctr"/>
                </a:tc>
                <a:extLst>
                  <a:ext uri="{0D108BD9-81ED-4DB2-BD59-A6C34878D82A}">
                    <a16:rowId xmlns:a16="http://schemas.microsoft.com/office/drawing/2014/main" val="3412625339"/>
                  </a:ext>
                </a:extLst>
              </a:tr>
            </a:tbl>
          </a:graphicData>
        </a:graphic>
      </p:graphicFrame>
      <p:sp>
        <p:nvSpPr>
          <p:cNvPr id="5" name="文字方塊 4">
            <a:extLst>
              <a:ext uri="{FF2B5EF4-FFF2-40B4-BE49-F238E27FC236}">
                <a16:creationId xmlns:a16="http://schemas.microsoft.com/office/drawing/2014/main" id="{9237958F-4A25-4663-AA56-C93796A259A3}"/>
              </a:ext>
            </a:extLst>
          </p:cNvPr>
          <p:cNvSpPr txBox="1"/>
          <p:nvPr/>
        </p:nvSpPr>
        <p:spPr>
          <a:xfrm>
            <a:off x="2142277" y="5157192"/>
            <a:ext cx="3569952" cy="646331"/>
          </a:xfrm>
          <a:prstGeom prst="rect">
            <a:avLst/>
          </a:prstGeom>
          <a:noFill/>
        </p:spPr>
        <p:txBody>
          <a:bodyPr wrap="none" rtlCol="0">
            <a:spAutoFit/>
          </a:bodyPr>
          <a:lstStyle/>
          <a:p>
            <a:r>
              <a:rPr lang="en-US" altLang="zh-TW" dirty="0">
                <a:latin typeface="Times New Roman" panose="02020603050405020304" pitchFamily="18" charset="0"/>
                <a:cs typeface="Times New Roman" panose="02020603050405020304" pitchFamily="18" charset="0"/>
                <a:hlinkClick r:id="rId2"/>
              </a:rPr>
              <a:t>https://pharm.cnu.edu.tw/?.p=HjLH</a:t>
            </a:r>
            <a:endParaRPr lang="en-US" altLang="zh-TW" dirty="0">
              <a:latin typeface="Times New Roman" panose="02020603050405020304" pitchFamily="18" charset="0"/>
              <a:cs typeface="Times New Roman" panose="02020603050405020304" pitchFamily="18" charset="0"/>
            </a:endParaRPr>
          </a:p>
          <a:p>
            <a:endParaRPr lang="zh-TW" altLang="en-US" dirty="0"/>
          </a:p>
        </p:txBody>
      </p:sp>
      <p:sp>
        <p:nvSpPr>
          <p:cNvPr id="6" name="文字方塊 5">
            <a:extLst>
              <a:ext uri="{FF2B5EF4-FFF2-40B4-BE49-F238E27FC236}">
                <a16:creationId xmlns:a16="http://schemas.microsoft.com/office/drawing/2014/main" id="{CEDFB170-5505-46D0-8AF8-7146A68D7A22}"/>
              </a:ext>
            </a:extLst>
          </p:cNvPr>
          <p:cNvSpPr txBox="1"/>
          <p:nvPr/>
        </p:nvSpPr>
        <p:spPr>
          <a:xfrm>
            <a:off x="436123" y="5143917"/>
            <a:ext cx="1685077" cy="369332"/>
          </a:xfrm>
          <a:prstGeom prst="rect">
            <a:avLst/>
          </a:prstGeom>
          <a:noFill/>
        </p:spPr>
        <p:txBody>
          <a:bodyPr wrap="none" rtlCol="0">
            <a:spAutoFit/>
          </a:bodyPr>
          <a:lstStyle/>
          <a:p>
            <a:r>
              <a:rPr lang="zh-TW" altLang="en-US" dirty="0">
                <a:latin typeface="標楷體" panose="03000509000000000000" pitchFamily="65" charset="-120"/>
                <a:ea typeface="標楷體" panose="03000509000000000000" pitchFamily="65" charset="-120"/>
              </a:rPr>
              <a:t>相關辦法網址</a:t>
            </a:r>
            <a:r>
              <a:rPr lang="en-US" altLang="zh-TW" dirty="0">
                <a:latin typeface="標楷體" panose="03000509000000000000" pitchFamily="65" charset="-120"/>
                <a:ea typeface="標楷體" panose="03000509000000000000" pitchFamily="65" charset="-120"/>
              </a:rPr>
              <a:t>:</a:t>
            </a:r>
            <a:endParaRPr lang="zh-TW" altLang="en-US"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5975428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latin typeface="Adobe 繁黑體 Std B" panose="020B0700000000000000" pitchFamily="34" charset="-120"/>
                <a:ea typeface="Adobe 繁黑體 Std B" panose="020B0700000000000000" pitchFamily="34" charset="-120"/>
                <a:cs typeface="Times New Roman" panose="02020603050405020304" pitchFamily="18" charset="0"/>
              </a:rPr>
              <a:t>本系學分學程</a:t>
            </a:r>
            <a:r>
              <a:rPr lang="en-US" altLang="zh-TW" b="1" dirty="0">
                <a:latin typeface="Adobe 繁黑體 Std B" panose="020B0700000000000000" pitchFamily="34" charset="-120"/>
                <a:ea typeface="Adobe 繁黑體 Std B" panose="020B0700000000000000" pitchFamily="34" charset="-120"/>
                <a:cs typeface="Times New Roman" panose="02020603050405020304" pitchFamily="18" charset="0"/>
              </a:rPr>
              <a:t>(</a:t>
            </a:r>
            <a:r>
              <a:rPr lang="zh-TW" altLang="en-US" b="1" dirty="0">
                <a:latin typeface="Adobe 繁黑體 Std B" panose="020B0700000000000000" pitchFamily="34" charset="-120"/>
                <a:ea typeface="Adobe 繁黑體 Std B" panose="020B0700000000000000" pitchFamily="34" charset="-120"/>
                <a:cs typeface="Times New Roman" panose="02020603050405020304" pitchFamily="18" charset="0"/>
              </a:rPr>
              <a:t>微學程</a:t>
            </a:r>
            <a:r>
              <a:rPr lang="en-US" altLang="zh-TW" b="1" dirty="0">
                <a:latin typeface="Adobe 繁黑體 Std B" panose="020B0700000000000000" pitchFamily="34" charset="-120"/>
                <a:ea typeface="Adobe 繁黑體 Std B" panose="020B0700000000000000" pitchFamily="34" charset="-120"/>
                <a:cs typeface="Times New Roman" panose="02020603050405020304" pitchFamily="18" charset="0"/>
              </a:rPr>
              <a:t>)</a:t>
            </a:r>
            <a:r>
              <a:rPr lang="zh-TW" altLang="en-US" b="1" dirty="0">
                <a:latin typeface="Adobe 繁黑體 Std B" panose="020B0700000000000000" pitchFamily="34" charset="-120"/>
                <a:ea typeface="Adobe 繁黑體 Std B" panose="020B0700000000000000" pitchFamily="34" charset="-120"/>
                <a:cs typeface="Times New Roman" panose="02020603050405020304" pitchFamily="18" charset="0"/>
              </a:rPr>
              <a:t>相關辧法</a:t>
            </a:r>
            <a:endParaRPr lang="zh-TW" altLang="en-US" dirty="0"/>
          </a:p>
        </p:txBody>
      </p:sp>
      <p:sp>
        <p:nvSpPr>
          <p:cNvPr id="3" name="投影片編號版面配置區 2"/>
          <p:cNvSpPr>
            <a:spLocks noGrp="1"/>
          </p:cNvSpPr>
          <p:nvPr>
            <p:ph type="sldNum" sz="quarter" idx="12"/>
          </p:nvPr>
        </p:nvSpPr>
        <p:spPr/>
        <p:txBody>
          <a:bodyPr/>
          <a:lstStyle/>
          <a:p>
            <a:fld id="{1AA13DDF-1A7C-424C-B71F-8F7A65DBF098}" type="slidenum">
              <a:rPr lang="zh-TW" altLang="en-US" smtClean="0"/>
              <a:t>37</a:t>
            </a:fld>
            <a:endParaRPr lang="zh-TW" altLang="en-US"/>
          </a:p>
        </p:txBody>
      </p:sp>
      <p:pic>
        <p:nvPicPr>
          <p:cNvPr id="9" name="圖片 8">
            <a:extLst>
              <a:ext uri="{FF2B5EF4-FFF2-40B4-BE49-F238E27FC236}">
                <a16:creationId xmlns:a16="http://schemas.microsoft.com/office/drawing/2014/main" id="{09B3CB2E-9E2A-42FF-B51B-586B19DCC7B1}"/>
              </a:ext>
            </a:extLst>
          </p:cNvPr>
          <p:cNvPicPr>
            <a:picLocks noChangeAspect="1"/>
          </p:cNvPicPr>
          <p:nvPr/>
        </p:nvPicPr>
        <p:blipFill rotWithShape="1">
          <a:blip r:embed="rId2"/>
          <a:srcRect l="20075" t="10275" r="20075" b="12726"/>
          <a:stretch/>
        </p:blipFill>
        <p:spPr>
          <a:xfrm>
            <a:off x="971600" y="1277440"/>
            <a:ext cx="7416824" cy="5367440"/>
          </a:xfrm>
          <a:prstGeom prst="rect">
            <a:avLst/>
          </a:prstGeom>
        </p:spPr>
      </p:pic>
      <p:sp>
        <p:nvSpPr>
          <p:cNvPr id="10" name="矩形: 圓角 9">
            <a:extLst>
              <a:ext uri="{FF2B5EF4-FFF2-40B4-BE49-F238E27FC236}">
                <a16:creationId xmlns:a16="http://schemas.microsoft.com/office/drawing/2014/main" id="{9BF91104-FDE5-4664-847D-84DF2D43EE41}"/>
              </a:ext>
            </a:extLst>
          </p:cNvPr>
          <p:cNvSpPr/>
          <p:nvPr/>
        </p:nvSpPr>
        <p:spPr>
          <a:xfrm>
            <a:off x="1187624" y="5373216"/>
            <a:ext cx="1008112"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矩形: 圓角 10">
            <a:extLst>
              <a:ext uri="{FF2B5EF4-FFF2-40B4-BE49-F238E27FC236}">
                <a16:creationId xmlns:a16="http://schemas.microsoft.com/office/drawing/2014/main" id="{117C2023-4351-4F70-B183-90426355EC4B}"/>
              </a:ext>
            </a:extLst>
          </p:cNvPr>
          <p:cNvSpPr/>
          <p:nvPr/>
        </p:nvSpPr>
        <p:spPr>
          <a:xfrm>
            <a:off x="3491880" y="3256484"/>
            <a:ext cx="3662064" cy="7046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矩形: 圓角 11">
            <a:extLst>
              <a:ext uri="{FF2B5EF4-FFF2-40B4-BE49-F238E27FC236}">
                <a16:creationId xmlns:a16="http://schemas.microsoft.com/office/drawing/2014/main" id="{33ECF200-8D51-4962-95AD-D24ECC741D0C}"/>
              </a:ext>
            </a:extLst>
          </p:cNvPr>
          <p:cNvSpPr/>
          <p:nvPr/>
        </p:nvSpPr>
        <p:spPr>
          <a:xfrm>
            <a:off x="3491880" y="4221088"/>
            <a:ext cx="3662064" cy="2964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9340020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p:cNvSpPr>
          <p:nvPr/>
        </p:nvSpPr>
        <p:spPr bwMode="auto">
          <a:xfrm>
            <a:off x="2162968" y="260717"/>
            <a:ext cx="56493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chor="ctr">
            <a:spAutoFit/>
          </a:bodyPr>
          <a:lstStyle>
            <a:lvl1pPr eaLnBrk="0" hangingPunct="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ea typeface="新細明體" panose="02020500000000000000" pitchFamily="18" charset="-120"/>
              </a:defRPr>
            </a:lvl1pPr>
            <a:lvl2pPr marL="742950" indent="-285750" eaLnBrk="0" hangingPunct="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ea typeface="新細明體" panose="02020500000000000000" pitchFamily="18" charset="-120"/>
              </a:defRPr>
            </a:lvl2pPr>
            <a:lvl3pPr marL="1143000" indent="-228600" eaLnBrk="0" hangingPunct="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ea typeface="新細明體" panose="02020500000000000000" pitchFamily="18" charset="-120"/>
              </a:defRPr>
            </a:lvl3pPr>
            <a:lvl4pPr marL="1600200" indent="-228600" eaLnBrk="0" hangingPunct="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ea typeface="新細明體" panose="02020500000000000000" pitchFamily="18" charset="-120"/>
              </a:defRPr>
            </a:lvl4pPr>
            <a:lvl5pPr marL="2057400" indent="-228600" eaLnBrk="0" hangingPunct="0">
              <a:spcBef>
                <a:spcPts val="375"/>
              </a:spcBef>
              <a:buClr>
                <a:srgbClr val="A28E6A"/>
              </a:buClr>
              <a:buChar char="o"/>
              <a:defRPr sz="2000">
                <a:solidFill>
                  <a:schemeClr val="tx1"/>
                </a:solidFill>
                <a:latin typeface="Perpetua" panose="02020502060401020303" pitchFamily="18" charset="0"/>
                <a:ea typeface="新細明體" panose="02020500000000000000" pitchFamily="18" charset="-12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9pPr>
          </a:lstStyle>
          <a:p>
            <a:pPr algn="ctr">
              <a:spcBef>
                <a:spcPct val="0"/>
              </a:spcBef>
              <a:buClrTx/>
              <a:buSzTx/>
              <a:buFontTx/>
              <a:buNone/>
            </a:pPr>
            <a:r>
              <a:rPr kumimoji="0" lang="zh-TW" altLang="en-US" sz="4000" b="1" dirty="0">
                <a:latin typeface="Adobe 繁黑體 Std B" panose="020B0700000000000000" pitchFamily="34" charset="-120"/>
                <a:ea typeface="Adobe 繁黑體 Std B" panose="020B0700000000000000" pitchFamily="34" charset="-120"/>
                <a:cs typeface="Times New Roman" panose="02020603050405020304" pitchFamily="18" charset="0"/>
              </a:rPr>
              <a:t>學分學程課程查詢系統</a:t>
            </a:r>
            <a:endParaRPr kumimoji="0" lang="zh-TW" altLang="de-DE" sz="4000" dirty="0">
              <a:latin typeface="Adobe 繁黑體 Std B" panose="020B0700000000000000" pitchFamily="34" charset="-120"/>
              <a:ea typeface="Adobe 繁黑體 Std B" panose="020B0700000000000000" pitchFamily="34" charset="-120"/>
              <a:cs typeface="Times New Roman" panose="02020603050405020304" pitchFamily="18" charset="0"/>
            </a:endParaRPr>
          </a:p>
        </p:txBody>
      </p:sp>
      <p:sp>
        <p:nvSpPr>
          <p:cNvPr id="6" name="文字方塊 5"/>
          <p:cNvSpPr txBox="1"/>
          <p:nvPr/>
        </p:nvSpPr>
        <p:spPr>
          <a:xfrm>
            <a:off x="1259632" y="6165304"/>
            <a:ext cx="5400600" cy="369332"/>
          </a:xfrm>
          <a:prstGeom prst="rect">
            <a:avLst/>
          </a:prstGeom>
          <a:noFill/>
        </p:spPr>
        <p:txBody>
          <a:bodyPr wrap="square" rtlCol="0">
            <a:spAutoFit/>
          </a:bodyPr>
          <a:lstStyle/>
          <a:p>
            <a:r>
              <a:rPr lang="en-US" altLang="zh-TW" dirty="0">
                <a:solidFill>
                  <a:schemeClr val="bg2"/>
                </a:solidFill>
                <a:hlinkClick r:id="rId3"/>
              </a:rPr>
              <a:t>http://192.192.45.206/SHELL/10_02/SH_10_02.html</a:t>
            </a:r>
            <a:endParaRPr lang="zh-TW" altLang="en-US" dirty="0">
              <a:solidFill>
                <a:schemeClr val="bg2"/>
              </a:solidFill>
            </a:endParaRPr>
          </a:p>
        </p:txBody>
      </p:sp>
      <p:grpSp>
        <p:nvGrpSpPr>
          <p:cNvPr id="15" name="群組 14"/>
          <p:cNvGrpSpPr/>
          <p:nvPr/>
        </p:nvGrpSpPr>
        <p:grpSpPr>
          <a:xfrm>
            <a:off x="0" y="968673"/>
            <a:ext cx="9144000" cy="5240076"/>
            <a:chOff x="0" y="968673"/>
            <a:chExt cx="9144000" cy="5240076"/>
          </a:xfrm>
        </p:grpSpPr>
        <p:grpSp>
          <p:nvGrpSpPr>
            <p:cNvPr id="13" name="群組 12"/>
            <p:cNvGrpSpPr/>
            <p:nvPr/>
          </p:nvGrpSpPr>
          <p:grpSpPr>
            <a:xfrm>
              <a:off x="0" y="1002933"/>
              <a:ext cx="9144000" cy="5205816"/>
              <a:chOff x="0" y="1002933"/>
              <a:chExt cx="9144000" cy="5205816"/>
            </a:xfrm>
          </p:grpSpPr>
          <p:pic>
            <p:nvPicPr>
              <p:cNvPr id="4" name="圖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02933"/>
                <a:ext cx="9144000" cy="5205816"/>
              </a:xfrm>
              <a:prstGeom prst="rect">
                <a:avLst/>
              </a:prstGeom>
            </p:spPr>
          </p:pic>
          <p:pic>
            <p:nvPicPr>
              <p:cNvPr id="2" name="圖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1208" y="1981791"/>
                <a:ext cx="4167820" cy="2949149"/>
              </a:xfrm>
              <a:prstGeom prst="rect">
                <a:avLst/>
              </a:prstGeom>
            </p:spPr>
          </p:pic>
          <p:pic>
            <p:nvPicPr>
              <p:cNvPr id="5" name="圖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91680" y="1002933"/>
                <a:ext cx="2088232" cy="2313734"/>
              </a:xfrm>
              <a:prstGeom prst="rect">
                <a:avLst/>
              </a:prstGeom>
            </p:spPr>
          </p:pic>
          <p:sp>
            <p:nvSpPr>
              <p:cNvPr id="7" name="向右箭號 6"/>
              <p:cNvSpPr/>
              <p:nvPr/>
            </p:nvSpPr>
            <p:spPr>
              <a:xfrm>
                <a:off x="1403648" y="2132856"/>
                <a:ext cx="759320" cy="36004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TW" altLang="en-US"/>
              </a:p>
            </p:txBody>
          </p:sp>
          <p:sp>
            <p:nvSpPr>
              <p:cNvPr id="12" name="向右箭號 11"/>
              <p:cNvSpPr/>
              <p:nvPr/>
            </p:nvSpPr>
            <p:spPr>
              <a:xfrm rot="17159777">
                <a:off x="6766859" y="5122310"/>
                <a:ext cx="721719" cy="429351"/>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TW" altLang="en-US"/>
              </a:p>
            </p:txBody>
          </p:sp>
          <p:sp>
            <p:nvSpPr>
              <p:cNvPr id="11" name="矩形 10"/>
              <p:cNvSpPr/>
              <p:nvPr/>
            </p:nvSpPr>
            <p:spPr>
              <a:xfrm>
                <a:off x="5220072" y="5013176"/>
                <a:ext cx="1435046" cy="10081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
          <p:nvSpPr>
            <p:cNvPr id="14" name="矩形 13"/>
            <p:cNvSpPr/>
            <p:nvPr/>
          </p:nvSpPr>
          <p:spPr>
            <a:xfrm>
              <a:off x="2162968" y="968673"/>
              <a:ext cx="536824" cy="22807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Tree>
    <p:extLst>
      <p:ext uri="{BB962C8B-B14F-4D97-AF65-F5344CB8AC3E}">
        <p14:creationId xmlns:p14="http://schemas.microsoft.com/office/powerpoint/2010/main" val="1347575598"/>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矩形 14"/>
          <p:cNvSpPr>
            <a:spLocks noChangeArrowheads="1"/>
          </p:cNvSpPr>
          <p:nvPr/>
        </p:nvSpPr>
        <p:spPr bwMode="auto">
          <a:xfrm>
            <a:off x="5929313" y="6550025"/>
            <a:ext cx="3214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ea typeface="新細明體" panose="02020500000000000000" pitchFamily="18" charset="-120"/>
              </a:defRPr>
            </a:lvl1pPr>
            <a:lvl2pPr marL="742950" indent="-285750" eaLnBrk="0" hangingPunct="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ea typeface="新細明體" panose="02020500000000000000" pitchFamily="18" charset="-120"/>
              </a:defRPr>
            </a:lvl2pPr>
            <a:lvl3pPr marL="1143000" indent="-228600" eaLnBrk="0" hangingPunct="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ea typeface="新細明體" panose="02020500000000000000" pitchFamily="18" charset="-120"/>
              </a:defRPr>
            </a:lvl3pPr>
            <a:lvl4pPr marL="1600200" indent="-228600" eaLnBrk="0" hangingPunct="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ea typeface="新細明體" panose="02020500000000000000" pitchFamily="18" charset="-120"/>
              </a:defRPr>
            </a:lvl4pPr>
            <a:lvl5pPr marL="2057400" indent="-228600" eaLnBrk="0" hangingPunct="0">
              <a:spcBef>
                <a:spcPts val="375"/>
              </a:spcBef>
              <a:buClr>
                <a:srgbClr val="A28E6A"/>
              </a:buClr>
              <a:buChar char="o"/>
              <a:defRPr sz="2000">
                <a:solidFill>
                  <a:schemeClr val="tx1"/>
                </a:solidFill>
                <a:latin typeface="Perpetua" panose="02020502060401020303" pitchFamily="18" charset="0"/>
                <a:ea typeface="新細明體" panose="02020500000000000000" pitchFamily="18" charset="-12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ea typeface="新細明體" panose="02020500000000000000" pitchFamily="18" charset="-120"/>
              </a:defRPr>
            </a:lvl9pPr>
          </a:lstStyle>
          <a:p>
            <a:pPr algn="ctr" eaLnBrk="1" hangingPunct="1">
              <a:spcBef>
                <a:spcPct val="0"/>
              </a:spcBef>
              <a:buClrTx/>
              <a:buSzTx/>
              <a:buFontTx/>
              <a:buNone/>
            </a:pPr>
            <a:r>
              <a:rPr kumimoji="0" lang="en-US" altLang="zh-TW" sz="1400" b="1" dirty="0">
                <a:solidFill>
                  <a:srgbClr val="0000FF"/>
                </a:solidFill>
                <a:latin typeface="Calibri" panose="020F0502020204030204" pitchFamily="34" charset="0"/>
              </a:rPr>
              <a:t>Website: </a:t>
            </a:r>
            <a:r>
              <a:rPr kumimoji="0" lang="en-US" altLang="zh-TW" sz="1400" b="1" dirty="0">
                <a:solidFill>
                  <a:srgbClr val="0000FF"/>
                </a:solidFill>
                <a:latin typeface="Calibri" panose="020F0502020204030204" pitchFamily="34" charset="0"/>
                <a:hlinkClick r:id="rId2"/>
              </a:rPr>
              <a:t>http://www.cnu.edu.tw/</a:t>
            </a:r>
            <a:endParaRPr kumimoji="0" lang="en-US" altLang="zh-TW" sz="1400" b="1" dirty="0">
              <a:solidFill>
                <a:srgbClr val="0000FF"/>
              </a:solidFill>
              <a:latin typeface="Calibri" panose="020F0502020204030204" pitchFamily="34" charset="0"/>
            </a:endParaRPr>
          </a:p>
        </p:txBody>
      </p:sp>
      <p:sp>
        <p:nvSpPr>
          <p:cNvPr id="12" name="矩形 11"/>
          <p:cNvSpPr/>
          <p:nvPr/>
        </p:nvSpPr>
        <p:spPr>
          <a:xfrm>
            <a:off x="827584" y="2132856"/>
            <a:ext cx="8040916" cy="3370153"/>
          </a:xfrm>
          <a:prstGeom prst="rect">
            <a:avLst/>
          </a:prstGeom>
          <a:noFill/>
        </p:spPr>
        <p:txBody>
          <a:bodyPr>
            <a:spAutoFit/>
          </a:bodyPr>
          <a:lstStyle/>
          <a:p>
            <a:pPr algn="ctr" eaLnBrk="0" hangingPunct="0">
              <a:defRPr/>
            </a:pPr>
            <a:endParaRPr kumimoji="0" lang="en-US" altLang="zh-TW"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endParaRPr>
          </a:p>
          <a:p>
            <a:pPr algn="ctr" eaLnBrk="0" hangingPunct="0">
              <a:defRPr/>
            </a:pPr>
            <a:r>
              <a:rPr lang="en-US" altLang="zh-TW"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rPr>
              <a:t>GPS</a:t>
            </a:r>
            <a:r>
              <a:rPr lang="zh-TW" altLang="en-US"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rPr>
              <a:t>課程導航系統</a:t>
            </a:r>
            <a:r>
              <a:rPr kumimoji="0" lang="zh-TW" altLang="zh-TW" sz="60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rPr>
              <a:t>宣導</a:t>
            </a:r>
          </a:p>
          <a:p>
            <a:pPr algn="ctr" eaLnBrk="0" hangingPunct="0">
              <a:defRPr/>
            </a:pPr>
            <a:endParaRPr kumimoji="0" lang="en-US" altLang="zh-TW" sz="4800" b="1" cap="all" dirty="0">
              <a:ln w="9000" cmpd="sng">
                <a:solidFill>
                  <a:srgbClr val="666633"/>
                </a:solidFill>
                <a:prstDash val="solid"/>
              </a:ln>
              <a:solidFill>
                <a:schemeClr val="tx1">
                  <a:lumMod val="50000"/>
                  <a:lumOff val="50000"/>
                </a:schemeClr>
              </a:solidFill>
              <a:effectLst>
                <a:reflection blurRad="12700" stA="28000" endPos="45000" dist="1000" dir="5400000" sy="-100000" algn="bl" rotWithShape="0"/>
              </a:effectLst>
              <a:latin typeface="微軟正黑體" pitchFamily="34" charset="-120"/>
              <a:ea typeface="微軟正黑體" pitchFamily="34" charset="-120"/>
            </a:endParaRPr>
          </a:p>
          <a:p>
            <a:pPr algn="ctr" eaLnBrk="0" hangingPunct="0">
              <a:defRPr/>
            </a:pPr>
            <a:endParaRPr kumimoji="0" lang="zh-TW" altLang="en-US" sz="4500" b="1" cap="all" dirty="0">
              <a:ln w="9000" cmpd="sng">
                <a:solidFill>
                  <a:srgbClr val="666633"/>
                </a:solidFill>
                <a:prstDash val="solid"/>
              </a:ln>
              <a:solidFill>
                <a:srgbClr val="FF0000"/>
              </a:solidFill>
              <a:effectLst>
                <a:reflection blurRad="12700" stA="28000" endPos="45000" dist="1000" dir="5400000" sy="-100000" algn="bl" rotWithShape="0"/>
              </a:effectLst>
              <a:latin typeface="微軟正黑體" pitchFamily="34" charset="-120"/>
              <a:ea typeface="微軟正黑體" pitchFamily="34" charset="-120"/>
            </a:endParaRPr>
          </a:p>
        </p:txBody>
      </p:sp>
      <p:pic>
        <p:nvPicPr>
          <p:cNvPr id="21509" name="圖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47540"/>
            <a:ext cx="3685635" cy="86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665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2"/>
                                        </p:tgtEl>
                                        <p:attrNameLst>
                                          <p:attrName>ppt_x</p:attrName>
                                          <p:attrName>ppt_y</p:attrName>
                                        </p:attrNameLst>
                                      </p:cBhvr>
                                    </p:animMotion>
                                    <p:animRot by="1500000">
                                      <p:cBhvr>
                                        <p:cTn id="7" dur="125" fill="hold">
                                          <p:stCondLst>
                                            <p:cond delay="0"/>
                                          </p:stCondLst>
                                        </p:cTn>
                                        <p:tgtEl>
                                          <p:spTgt spid="12"/>
                                        </p:tgtEl>
                                        <p:attrNameLst>
                                          <p:attrName>r</p:attrName>
                                        </p:attrNameLst>
                                      </p:cBhvr>
                                    </p:animRot>
                                    <p:animRot by="-1500000">
                                      <p:cBhvr>
                                        <p:cTn id="8" dur="125" fill="hold">
                                          <p:stCondLst>
                                            <p:cond delay="125"/>
                                          </p:stCondLst>
                                        </p:cTn>
                                        <p:tgtEl>
                                          <p:spTgt spid="12"/>
                                        </p:tgtEl>
                                        <p:attrNameLst>
                                          <p:attrName>r</p:attrName>
                                        </p:attrNameLst>
                                      </p:cBhvr>
                                    </p:animRot>
                                    <p:animRot by="-1500000">
                                      <p:cBhvr>
                                        <p:cTn id="9" dur="125" fill="hold">
                                          <p:stCondLst>
                                            <p:cond delay="250"/>
                                          </p:stCondLst>
                                        </p:cTn>
                                        <p:tgtEl>
                                          <p:spTgt spid="12"/>
                                        </p:tgtEl>
                                        <p:attrNameLst>
                                          <p:attrName>r</p:attrName>
                                        </p:attrNameLst>
                                      </p:cBhvr>
                                    </p:animRot>
                                    <p:animRot by="1500000">
                                      <p:cBhvr>
                                        <p:cTn id="10" dur="125" fill="hold">
                                          <p:stCondLst>
                                            <p:cond delay="375"/>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1AA13DDF-1A7C-424C-B71F-8F7A65DBF098}" type="slidenum">
              <a:rPr lang="zh-TW" altLang="en-US" smtClean="0"/>
              <a:t>4</a:t>
            </a:fld>
            <a:endParaRPr lang="zh-TW" altLang="en-US"/>
          </a:p>
        </p:txBody>
      </p:sp>
      <p:pic>
        <p:nvPicPr>
          <p:cNvPr id="3" name="圖片 2"/>
          <p:cNvPicPr/>
          <p:nvPr/>
        </p:nvPicPr>
        <p:blipFill>
          <a:blip r:embed="rId2">
            <a:extLst>
              <a:ext uri="{28A0092B-C50C-407E-A947-70E740481C1C}">
                <a14:useLocalDpi xmlns:a14="http://schemas.microsoft.com/office/drawing/2010/main" val="0"/>
              </a:ext>
            </a:extLst>
          </a:blip>
          <a:stretch>
            <a:fillRect/>
          </a:stretch>
        </p:blipFill>
        <p:spPr>
          <a:xfrm>
            <a:off x="1223628" y="1425872"/>
            <a:ext cx="6624736" cy="4930478"/>
          </a:xfrm>
          <a:prstGeom prst="rect">
            <a:avLst/>
          </a:prstGeom>
        </p:spPr>
      </p:pic>
      <p:sp>
        <p:nvSpPr>
          <p:cNvPr id="4" name="矩形 3"/>
          <p:cNvSpPr/>
          <p:nvPr/>
        </p:nvSpPr>
        <p:spPr>
          <a:xfrm>
            <a:off x="1331640" y="114793"/>
            <a:ext cx="6408712" cy="1077218"/>
          </a:xfrm>
          <a:prstGeom prst="rect">
            <a:avLst/>
          </a:prstGeom>
        </p:spPr>
        <p:txBody>
          <a:bodyPr wrap="square">
            <a:spAutoFit/>
          </a:bodyPr>
          <a:lstStyle/>
          <a:p>
            <a:pPr algn="ctr"/>
            <a:r>
              <a:rPr lang="zh-TW" altLang="zh-TW" sz="3200" kern="100" dirty="0">
                <a:solidFill>
                  <a:srgbClr val="0000CC"/>
                </a:solidFill>
                <a:latin typeface="標楷體" panose="03000509000000000000" pitchFamily="65" charset="-120"/>
                <a:ea typeface="標楷體" panose="03000509000000000000" pitchFamily="65" charset="-120"/>
                <a:cs typeface="Times New Roman" panose="02020603050405020304" pitchFamily="18" charset="0"/>
              </a:rPr>
              <a:t>「真實」校訓暨「樂活創新服務」</a:t>
            </a:r>
            <a:endParaRPr lang="en-US" altLang="zh-TW" sz="3200" kern="100" dirty="0">
              <a:solidFill>
                <a:srgbClr val="0000CC"/>
              </a:solidFill>
              <a:latin typeface="標楷體" panose="03000509000000000000" pitchFamily="65" charset="-120"/>
              <a:ea typeface="標楷體" panose="03000509000000000000" pitchFamily="65" charset="-120"/>
              <a:cs typeface="Times New Roman" panose="02020603050405020304" pitchFamily="18" charset="0"/>
            </a:endParaRPr>
          </a:p>
          <a:p>
            <a:pPr algn="ctr"/>
            <a:r>
              <a:rPr lang="zh-TW" altLang="zh-TW" sz="3200" kern="100" dirty="0">
                <a:solidFill>
                  <a:srgbClr val="0000CC"/>
                </a:solidFill>
                <a:latin typeface="標楷體" panose="03000509000000000000" pitchFamily="65" charset="-120"/>
                <a:ea typeface="標楷體" panose="03000509000000000000" pitchFamily="65" charset="-120"/>
                <a:cs typeface="Times New Roman" panose="02020603050405020304" pitchFamily="18" charset="0"/>
              </a:rPr>
              <a:t>綜合型大學及各學院設置宗旨</a:t>
            </a:r>
            <a:endParaRPr lang="zh-TW" altLang="en-US" sz="3200" dirty="0">
              <a:solidFill>
                <a:srgbClr val="0000CC"/>
              </a:solidFill>
              <a:latin typeface="標楷體" panose="03000509000000000000" pitchFamily="65" charset="-120"/>
              <a:ea typeface="標楷體" panose="03000509000000000000" pitchFamily="65" charset="-120"/>
            </a:endParaRPr>
          </a:p>
        </p:txBody>
      </p:sp>
      <p:pic>
        <p:nvPicPr>
          <p:cNvPr id="5" name="圖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252467"/>
            <a:ext cx="1205653" cy="801870"/>
          </a:xfrm>
          <a:prstGeom prst="rect">
            <a:avLst/>
          </a:prstGeom>
        </p:spPr>
      </p:pic>
      <p:sp>
        <p:nvSpPr>
          <p:cNvPr id="6" name="橢圓 5"/>
          <p:cNvSpPr/>
          <p:nvPr/>
        </p:nvSpPr>
        <p:spPr>
          <a:xfrm>
            <a:off x="3635896" y="2132856"/>
            <a:ext cx="1584176" cy="72008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587163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5770984" cy="1143000"/>
          </a:xfrm>
        </p:spPr>
        <p:txBody>
          <a:bodyPr/>
          <a:lstStyle/>
          <a:p>
            <a:pPr algn="l"/>
            <a:r>
              <a:rPr lang="zh-TW" altLang="zh-TW" sz="3600" b="1" dirty="0">
                <a:latin typeface="Adobe 繁黑體 Std B" panose="020B0700000000000000" pitchFamily="34" charset="-120"/>
                <a:ea typeface="Adobe 繁黑體 Std B" panose="020B0700000000000000" pitchFamily="34" charset="-120"/>
              </a:rPr>
              <a:t>一、課程導航</a:t>
            </a:r>
            <a:r>
              <a:rPr lang="en-US" altLang="zh-TW" sz="3600" b="1" dirty="0">
                <a:latin typeface="Adobe 繁黑體 Std B" panose="020B0700000000000000" pitchFamily="34" charset="-120"/>
                <a:ea typeface="Adobe 繁黑體 Std B" panose="020B0700000000000000" pitchFamily="34" charset="-120"/>
              </a:rPr>
              <a:t>GPS</a:t>
            </a:r>
            <a:r>
              <a:rPr lang="zh-TW" altLang="zh-TW" sz="3600" b="1" dirty="0">
                <a:latin typeface="Adobe 繁黑體 Std B" panose="020B0700000000000000" pitchFamily="34" charset="-120"/>
                <a:ea typeface="Adobe 繁黑體 Std B" panose="020B0700000000000000" pitchFamily="34" charset="-120"/>
              </a:rPr>
              <a:t>系統路徑</a:t>
            </a:r>
            <a:endParaRPr lang="zh-TW" altLang="en-US" sz="3600" dirty="0">
              <a:latin typeface="Adobe 繁黑體 Std B" panose="020B0700000000000000" pitchFamily="34" charset="-120"/>
              <a:ea typeface="Adobe 繁黑體 Std B" panose="020B0700000000000000" pitchFamily="34" charset="-120"/>
            </a:endParaRPr>
          </a:p>
        </p:txBody>
      </p:sp>
      <p:sp>
        <p:nvSpPr>
          <p:cNvPr id="3" name="直排文字版面配置區 2"/>
          <p:cNvSpPr>
            <a:spLocks noGrp="1"/>
          </p:cNvSpPr>
          <p:nvPr>
            <p:ph type="body" orient="vert" idx="1"/>
          </p:nvPr>
        </p:nvSpPr>
        <p:spPr>
          <a:xfrm>
            <a:off x="251520" y="1556792"/>
            <a:ext cx="8795320" cy="621829"/>
          </a:xfrm>
        </p:spPr>
        <p:txBody>
          <a:bodyPr vert="horz"/>
          <a:lstStyle/>
          <a:p>
            <a:pPr marL="0" indent="0">
              <a:buNone/>
            </a:pPr>
            <a:r>
              <a:rPr lang="en-US" altLang="zh-TW" sz="1600" dirty="0">
                <a:latin typeface="Adobe 繁黑體 Std B" panose="020B0700000000000000" pitchFamily="34" charset="-120"/>
                <a:ea typeface="Adobe 繁黑體 Std B" panose="020B0700000000000000" pitchFamily="34" charset="-120"/>
                <a:sym typeface="Wingdings" panose="05000000000000000000" pitchFamily="2" charset="2"/>
              </a:rPr>
              <a:t></a:t>
            </a:r>
            <a:r>
              <a:rPr lang="zh-TW" altLang="zh-TW" sz="1600" dirty="0">
                <a:latin typeface="Adobe 繁黑體 Std B" panose="020B0700000000000000" pitchFamily="34" charset="-120"/>
                <a:ea typeface="Adobe 繁黑體 Std B" panose="020B0700000000000000" pitchFamily="34" charset="-120"/>
              </a:rPr>
              <a:t>課程導航</a:t>
            </a:r>
            <a:r>
              <a:rPr lang="en-US" altLang="zh-TW" sz="1600" dirty="0">
                <a:latin typeface="Adobe 繁黑體 Std B" panose="020B0700000000000000" pitchFamily="34" charset="-120"/>
                <a:ea typeface="Adobe 繁黑體 Std B" panose="020B0700000000000000" pitchFamily="34" charset="-120"/>
              </a:rPr>
              <a:t>GPS</a:t>
            </a:r>
            <a:r>
              <a:rPr lang="zh-TW" altLang="zh-TW" sz="1600" dirty="0">
                <a:latin typeface="Adobe 繁黑體 Std B" panose="020B0700000000000000" pitchFamily="34" charset="-120"/>
                <a:ea typeface="Adobe 繁黑體 Std B" panose="020B0700000000000000" pitchFamily="34" charset="-120"/>
              </a:rPr>
              <a:t>系統請使用</a:t>
            </a:r>
            <a:r>
              <a:rPr lang="en-US" altLang="zh-TW" sz="1600" dirty="0">
                <a:latin typeface="Adobe 繁黑體 Std B" panose="020B0700000000000000" pitchFamily="34" charset="-120"/>
                <a:ea typeface="Adobe 繁黑體 Std B" panose="020B0700000000000000" pitchFamily="34" charset="-120"/>
              </a:rPr>
              <a:t>Chrome</a:t>
            </a:r>
            <a:r>
              <a:rPr lang="zh-TW" altLang="zh-TW" sz="1600" dirty="0">
                <a:latin typeface="Adobe 繁黑體 Std B" panose="020B0700000000000000" pitchFamily="34" charset="-120"/>
                <a:ea typeface="Adobe 繁黑體 Std B" panose="020B0700000000000000" pitchFamily="34" charset="-120"/>
              </a:rPr>
              <a:t>（</a:t>
            </a:r>
            <a:r>
              <a:rPr lang="en-US" altLang="zh-TW" sz="1600" dirty="0">
                <a:latin typeface="Adobe 繁黑體 Std B" panose="020B0700000000000000" pitchFamily="34" charset="-120"/>
                <a:ea typeface="Adobe 繁黑體 Std B" panose="020B0700000000000000" pitchFamily="34" charset="-120"/>
              </a:rPr>
              <a:t>Google</a:t>
            </a:r>
            <a:r>
              <a:rPr lang="zh-TW" altLang="zh-TW" sz="1600" dirty="0">
                <a:latin typeface="Adobe 繁黑體 Std B" panose="020B0700000000000000" pitchFamily="34" charset="-120"/>
                <a:ea typeface="Adobe 繁黑體 Std B" panose="020B0700000000000000" pitchFamily="34" charset="-120"/>
              </a:rPr>
              <a:t>）或</a:t>
            </a:r>
            <a:r>
              <a:rPr lang="en-US" altLang="zh-TW" sz="1600" dirty="0" err="1">
                <a:latin typeface="Adobe 繁黑體 Std B" panose="020B0700000000000000" pitchFamily="34" charset="-120"/>
                <a:ea typeface="Adobe 繁黑體 Std B" panose="020B0700000000000000" pitchFamily="34" charset="-120"/>
              </a:rPr>
              <a:t>FoxFire</a:t>
            </a:r>
            <a:r>
              <a:rPr lang="zh-TW" altLang="zh-TW" sz="1600" dirty="0">
                <a:latin typeface="Adobe 繁黑體 Std B" panose="020B0700000000000000" pitchFamily="34" charset="-120"/>
                <a:ea typeface="Adobe 繁黑體 Std B" panose="020B0700000000000000" pitchFamily="34" charset="-120"/>
              </a:rPr>
              <a:t>瀏覽器開啟。</a:t>
            </a:r>
          </a:p>
          <a:p>
            <a:pPr marL="0" indent="0">
              <a:buNone/>
            </a:pPr>
            <a:r>
              <a:rPr lang="zh-TW" altLang="zh-TW" sz="1600" dirty="0">
                <a:latin typeface="Adobe 繁黑體 Std B" panose="020B0700000000000000" pitchFamily="34" charset="-120"/>
                <a:ea typeface="Adobe 繁黑體 Std B" panose="020B0700000000000000" pitchFamily="34" charset="-120"/>
              </a:rPr>
              <a:t>嘉南藥理大學學校首頁</a:t>
            </a:r>
            <a:r>
              <a:rPr lang="en-US" altLang="zh-TW" sz="1600" dirty="0">
                <a:latin typeface="Adobe 繁黑體 Std B" panose="020B0700000000000000" pitchFamily="34" charset="-120"/>
                <a:ea typeface="Adobe 繁黑體 Std B" panose="020B0700000000000000" pitchFamily="34" charset="-120"/>
              </a:rPr>
              <a:t>(http://www.cnu.edu.tw/)→</a:t>
            </a:r>
            <a:r>
              <a:rPr lang="zh-TW" altLang="zh-TW" sz="1600" dirty="0">
                <a:latin typeface="Adobe 繁黑體 Std B" panose="020B0700000000000000" pitchFamily="34" charset="-120"/>
                <a:ea typeface="Adobe 繁黑體 Std B" panose="020B0700000000000000" pitchFamily="34" charset="-120"/>
              </a:rPr>
              <a:t>（上方）常用系統</a:t>
            </a:r>
            <a:r>
              <a:rPr lang="zh-TW" altLang="en-US" sz="1600" dirty="0">
                <a:latin typeface="Adobe 繁黑體 Std B" panose="020B0700000000000000" pitchFamily="34" charset="-120"/>
                <a:ea typeface="Adobe 繁黑體 Std B" panose="020B0700000000000000" pitchFamily="34" charset="-120"/>
              </a:rPr>
              <a:t> </a:t>
            </a:r>
            <a:r>
              <a:rPr lang="en-US" altLang="zh-TW" sz="1600" dirty="0">
                <a:latin typeface="Adobe 繁黑體 Std B" panose="020B0700000000000000" pitchFamily="34" charset="-120"/>
                <a:ea typeface="Adobe 繁黑體 Std B" panose="020B0700000000000000" pitchFamily="34" charset="-120"/>
              </a:rPr>
              <a:t>→</a:t>
            </a:r>
            <a:r>
              <a:rPr lang="zh-TW" altLang="zh-TW" sz="1600" dirty="0">
                <a:latin typeface="Adobe 繁黑體 Std B" panose="020B0700000000000000" pitchFamily="34" charset="-120"/>
                <a:ea typeface="Adobe 繁黑體 Std B" panose="020B0700000000000000" pitchFamily="34" charset="-120"/>
              </a:rPr>
              <a:t>學生課程導航</a:t>
            </a:r>
            <a:r>
              <a:rPr lang="en-US" altLang="zh-TW" sz="1600" dirty="0">
                <a:latin typeface="Adobe 繁黑體 Std B" panose="020B0700000000000000" pitchFamily="34" charset="-120"/>
                <a:ea typeface="Adobe 繁黑體 Std B" panose="020B0700000000000000" pitchFamily="34" charset="-120"/>
              </a:rPr>
              <a:t>GPS</a:t>
            </a:r>
            <a:r>
              <a:rPr lang="zh-TW" altLang="zh-TW" sz="1600" dirty="0">
                <a:latin typeface="Adobe 繁黑體 Std B" panose="020B0700000000000000" pitchFamily="34" charset="-120"/>
                <a:ea typeface="Adobe 繁黑體 Std B" panose="020B0700000000000000" pitchFamily="34" charset="-120"/>
              </a:rPr>
              <a:t>系統</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420888"/>
            <a:ext cx="8476290" cy="352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66390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5698976" cy="1143000"/>
          </a:xfrm>
        </p:spPr>
        <p:txBody>
          <a:bodyPr/>
          <a:lstStyle/>
          <a:p>
            <a:pPr algn="l"/>
            <a:r>
              <a:rPr lang="zh-TW" altLang="zh-TW" sz="3600" dirty="0">
                <a:latin typeface="Adobe 繁黑體 Std B" panose="020B0700000000000000" pitchFamily="34" charset="-120"/>
                <a:ea typeface="Adobe 繁黑體 Std B" panose="020B0700000000000000" pitchFamily="34" charset="-120"/>
              </a:rPr>
              <a:t>二、課程導航</a:t>
            </a:r>
            <a:r>
              <a:rPr lang="en-US" altLang="zh-TW" sz="3600" dirty="0">
                <a:latin typeface="Adobe 繁黑體 Std B" panose="020B0700000000000000" pitchFamily="34" charset="-120"/>
                <a:ea typeface="Adobe 繁黑體 Std B" panose="020B0700000000000000" pitchFamily="34" charset="-120"/>
              </a:rPr>
              <a:t>GPS</a:t>
            </a:r>
            <a:r>
              <a:rPr lang="zh-TW" altLang="zh-TW" sz="3600" dirty="0">
                <a:latin typeface="Adobe 繁黑體 Std B" panose="020B0700000000000000" pitchFamily="34" charset="-120"/>
                <a:ea typeface="Adobe 繁黑體 Std B" panose="020B0700000000000000" pitchFamily="34" charset="-120"/>
              </a:rPr>
              <a:t>系統登入</a:t>
            </a:r>
            <a:endParaRPr lang="zh-TW" altLang="en-US" sz="3600" dirty="0">
              <a:latin typeface="Adobe 繁黑體 Std B" panose="020B0700000000000000" pitchFamily="34" charset="-120"/>
              <a:ea typeface="Adobe 繁黑體 Std B" panose="020B0700000000000000" pitchFamily="34" charset="-120"/>
            </a:endParaRPr>
          </a:p>
        </p:txBody>
      </p:sp>
      <p:sp>
        <p:nvSpPr>
          <p:cNvPr id="4" name="文字方塊 3"/>
          <p:cNvSpPr txBox="1"/>
          <p:nvPr/>
        </p:nvSpPr>
        <p:spPr>
          <a:xfrm>
            <a:off x="179512" y="1470441"/>
            <a:ext cx="8784976" cy="307777"/>
          </a:xfrm>
          <a:prstGeom prst="rect">
            <a:avLst/>
          </a:prstGeom>
          <a:noFill/>
        </p:spPr>
        <p:txBody>
          <a:bodyPr wrap="square" rtlCol="0">
            <a:spAutoFit/>
          </a:bodyPr>
          <a:lstStyle/>
          <a:p>
            <a:r>
              <a:rPr lang="en-US" altLang="zh-TW" sz="1400" dirty="0">
                <a:latin typeface="Adobe 繁黑體 Std B" panose="020B0700000000000000" pitchFamily="34" charset="-120"/>
                <a:ea typeface="Adobe 繁黑體 Std B" panose="020B0700000000000000" pitchFamily="34" charset="-120"/>
              </a:rPr>
              <a:t>1</a:t>
            </a:r>
            <a:r>
              <a:rPr lang="zh-TW" altLang="en-US" sz="1400" dirty="0">
                <a:latin typeface="Adobe 繁黑體 Std B" panose="020B0700000000000000" pitchFamily="34" charset="-120"/>
                <a:ea typeface="Adobe 繁黑體 Std B" panose="020B0700000000000000" pitchFamily="34" charset="-120"/>
              </a:rPr>
              <a:t>請輸入學生資訊網的帳號（學號）及密碼（預設值為身分證統一編號，若已更改過密碼，    請以新密碼登入）</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844824"/>
            <a:ext cx="3248025"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字方塊 4"/>
          <p:cNvSpPr txBox="1"/>
          <p:nvPr/>
        </p:nvSpPr>
        <p:spPr>
          <a:xfrm>
            <a:off x="212017" y="4292680"/>
            <a:ext cx="3167855" cy="307777"/>
          </a:xfrm>
          <a:prstGeom prst="rect">
            <a:avLst/>
          </a:prstGeom>
          <a:noFill/>
        </p:spPr>
        <p:txBody>
          <a:bodyPr wrap="none" rtlCol="0">
            <a:spAutoFit/>
          </a:bodyPr>
          <a:lstStyle/>
          <a:p>
            <a:r>
              <a:rPr lang="en-US" altLang="zh-TW" sz="1400" dirty="0">
                <a:latin typeface="Adobe 繁黑體 Std B" panose="020B0700000000000000" pitchFamily="34" charset="-120"/>
                <a:ea typeface="Adobe 繁黑體 Std B" panose="020B0700000000000000" pitchFamily="34" charset="-120"/>
              </a:rPr>
              <a:t>2.</a:t>
            </a:r>
            <a:r>
              <a:rPr lang="zh-TW" altLang="zh-TW" sz="1400" dirty="0">
                <a:latin typeface="Adobe 繁黑體 Std B" panose="020B0700000000000000" pitchFamily="34" charset="-120"/>
                <a:ea typeface="Adobe 繁黑體 Std B" panose="020B0700000000000000" pitchFamily="34" charset="-120"/>
              </a:rPr>
              <a:t>選擇選課作業內的「選課</a:t>
            </a:r>
            <a:r>
              <a:rPr lang="en-US" altLang="zh-TW" sz="1400" dirty="0">
                <a:latin typeface="Adobe 繁黑體 Std B" panose="020B0700000000000000" pitchFamily="34" charset="-120"/>
                <a:ea typeface="Adobe 繁黑體 Std B" panose="020B0700000000000000" pitchFamily="34" charset="-120"/>
              </a:rPr>
              <a:t>GPS</a:t>
            </a:r>
            <a:r>
              <a:rPr lang="zh-TW" altLang="zh-TW" sz="1400" dirty="0">
                <a:latin typeface="Adobe 繁黑體 Std B" panose="020B0700000000000000" pitchFamily="34" charset="-120"/>
                <a:ea typeface="Adobe 繁黑體 Std B" panose="020B0700000000000000" pitchFamily="34" charset="-120"/>
              </a:rPr>
              <a:t>平台」</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781" y="4667063"/>
            <a:ext cx="260032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6637" y="4499779"/>
            <a:ext cx="1990725"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5"/>
          <p:cNvSpPr>
            <a:spLocks noChangeArrowheads="1"/>
          </p:cNvSpPr>
          <p:nvPr/>
        </p:nvSpPr>
        <p:spPr bwMode="auto">
          <a:xfrm>
            <a:off x="5245810" y="1844824"/>
            <a:ext cx="3419475" cy="3143250"/>
          </a:xfrm>
          <a:prstGeom prst="wedgeEllipseCallout">
            <a:avLst>
              <a:gd name="adj1" fmla="val -78237"/>
              <a:gd name="adj2" fmla="val 34292"/>
            </a:avLst>
          </a:prstGeom>
          <a:solidFill>
            <a:srgbClr val="FFCCFF"/>
          </a:solidFill>
          <a:ln w="9525"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TW"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110-2</a:t>
            </a:r>
            <a:r>
              <a:rPr kumimoji="0" lang="zh-TW" altLang="en-US"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學期啟動網路選課輔助機制</a:t>
            </a:r>
            <a:endParaRPr kumimoji="0" lang="en-US" altLang="zh-TW"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TW" altLang="en-US"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TW"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1.</a:t>
            </a:r>
            <a:r>
              <a:rPr kumimoji="0" lang="zh-TW" altLang="en-US"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隨選隨上選課階段：系統僅允許該時段開放系的學生使用選課功能主要頁面（選課作業／選課</a:t>
            </a:r>
            <a:r>
              <a:rPr kumimoji="0" lang="en-US" altLang="zh-TW"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GPS</a:t>
            </a:r>
            <a:r>
              <a:rPr kumimoji="0" lang="zh-TW" altLang="en-US"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平台），同學若欲查詢個人課表等資訊，請提前或於所屬系開放期間查閱。</a:t>
            </a:r>
            <a:endParaRPr kumimoji="0" lang="en-US" altLang="zh-TW"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endParaRPr>
          </a:p>
          <a:p>
            <a:pPr marL="0" marR="0" lvl="0" indent="0" algn="l" defTabSz="914400" rtl="0" eaLnBrk="0" fontAlgn="base" latinLnBrk="0" hangingPunct="0">
              <a:lnSpc>
                <a:spcPct val="100000"/>
              </a:lnSpc>
              <a:spcBef>
                <a:spcPts val="600"/>
              </a:spcBef>
              <a:spcAft>
                <a:spcPct val="0"/>
              </a:spcAft>
              <a:buClrTx/>
              <a:buSzTx/>
              <a:buFontTx/>
              <a:buNone/>
              <a:tabLst/>
            </a:pPr>
            <a:r>
              <a:rPr kumimoji="0" lang="en-US" altLang="zh-TW"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2.</a:t>
            </a:r>
            <a:r>
              <a:rPr kumimoji="0" lang="zh-TW" altLang="en-US"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使用選課系統時，同學請單一網頁</a:t>
            </a:r>
            <a:r>
              <a:rPr kumimoji="0" lang="en-US" altLang="zh-TW"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a:t>
            </a:r>
            <a:r>
              <a:rPr kumimoji="0" lang="zh-TW" altLang="en-US" sz="1200" b="0" i="0" u="none" strike="noStrike" cap="none" normalizeH="0" baseline="0" dirty="0">
                <a:ln>
                  <a:noFill/>
                </a:ln>
                <a:solidFill>
                  <a:srgbClr val="000000"/>
                </a:solidFill>
                <a:effectLst/>
                <a:latin typeface="Adobe 繁黑體 Std B" panose="020B0700000000000000" pitchFamily="34" charset="-120"/>
                <a:ea typeface="Adobe 繁黑體 Std B" panose="020B0700000000000000" pitchFamily="34" charset="-120"/>
              </a:rPr>
              <a:t>帳號登入，同學若同時開啟多網頁以同一帳號登入，系統會強迫登出前次登入的畫面。</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zh-TW" altLang="zh-TW"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301636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5536" y="404664"/>
            <a:ext cx="7128792" cy="724942"/>
          </a:xfrm>
        </p:spPr>
        <p:txBody>
          <a:bodyPr/>
          <a:lstStyle/>
          <a:p>
            <a:pPr algn="l"/>
            <a:r>
              <a:rPr lang="zh-TW" altLang="en-US" sz="3600" dirty="0">
                <a:latin typeface="Adobe 繁黑體 Std B" panose="020B0700000000000000" pitchFamily="34" charset="-120"/>
                <a:ea typeface="Adobe 繁黑體 Std B" panose="020B0700000000000000" pitchFamily="34" charset="-120"/>
              </a:rPr>
              <a:t>三、選課引導系統及選課操作說明</a:t>
            </a:r>
          </a:p>
        </p:txBody>
      </p:sp>
      <p:sp>
        <p:nvSpPr>
          <p:cNvPr id="4" name="文字方塊 3"/>
          <p:cNvSpPr txBox="1"/>
          <p:nvPr/>
        </p:nvSpPr>
        <p:spPr>
          <a:xfrm>
            <a:off x="539552" y="1412776"/>
            <a:ext cx="2698175" cy="369332"/>
          </a:xfrm>
          <a:prstGeom prst="rect">
            <a:avLst/>
          </a:prstGeom>
          <a:noFill/>
        </p:spPr>
        <p:txBody>
          <a:bodyPr wrap="none" rtlCol="0">
            <a:spAutoFit/>
          </a:bodyPr>
          <a:lstStyle/>
          <a:p>
            <a:r>
              <a:rPr lang="en-US" altLang="zh-TW" dirty="0">
                <a:sym typeface="Wingdings" panose="05000000000000000000" pitchFamily="2" charset="2"/>
              </a:rPr>
              <a:t></a:t>
            </a:r>
            <a:r>
              <a:rPr lang="zh-TW" altLang="zh-TW" dirty="0">
                <a:latin typeface="Adobe 繁黑體 Std B" panose="020B0700000000000000" pitchFamily="34" charset="-120"/>
                <a:ea typeface="Adobe 繁黑體 Std B" panose="020B0700000000000000" pitchFamily="34" charset="-120"/>
              </a:rPr>
              <a:t>各項選課引導系統說明</a:t>
            </a:r>
            <a:endParaRPr lang="zh-TW" altLang="zh-TW" b="1" dirty="0">
              <a:latin typeface="Adobe 繁黑體 Std B" panose="020B0700000000000000" pitchFamily="34" charset="-120"/>
              <a:ea typeface="Adobe 繁黑體 Std B" panose="020B0700000000000000" pitchFamily="34" charset="-120"/>
            </a:endParaRPr>
          </a:p>
        </p:txBody>
      </p:sp>
      <p:sp>
        <p:nvSpPr>
          <p:cNvPr id="22" name="Rectangle 26"/>
          <p:cNvSpPr>
            <a:spLocks noChangeArrowheads="1"/>
          </p:cNvSpPr>
          <p:nvPr/>
        </p:nvSpPr>
        <p:spPr bwMode="auto">
          <a:xfrm>
            <a:off x="6384007" y="289591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pic>
        <p:nvPicPr>
          <p:cNvPr id="5" name="圖片 4"/>
          <p:cNvPicPr>
            <a:picLocks noChangeAspect="1"/>
          </p:cNvPicPr>
          <p:nvPr/>
        </p:nvPicPr>
        <p:blipFill>
          <a:blip r:embed="rId2"/>
          <a:stretch>
            <a:fillRect/>
          </a:stretch>
        </p:blipFill>
        <p:spPr>
          <a:xfrm>
            <a:off x="1011316" y="5725356"/>
            <a:ext cx="7647628" cy="893289"/>
          </a:xfrm>
          <a:prstGeom prst="rect">
            <a:avLst/>
          </a:prstGeom>
        </p:spPr>
      </p:pic>
      <p:pic>
        <p:nvPicPr>
          <p:cNvPr id="6" name="圖片 5"/>
          <p:cNvPicPr>
            <a:picLocks noChangeAspect="1"/>
          </p:cNvPicPr>
          <p:nvPr/>
        </p:nvPicPr>
        <p:blipFill>
          <a:blip r:embed="rId3"/>
          <a:stretch>
            <a:fillRect/>
          </a:stretch>
        </p:blipFill>
        <p:spPr>
          <a:xfrm>
            <a:off x="359120" y="2065278"/>
            <a:ext cx="8784880" cy="3286464"/>
          </a:xfrm>
          <a:prstGeom prst="rect">
            <a:avLst/>
          </a:prstGeom>
        </p:spPr>
      </p:pic>
    </p:spTree>
    <p:extLst>
      <p:ext uri="{BB962C8B-B14F-4D97-AF65-F5344CB8AC3E}">
        <p14:creationId xmlns:p14="http://schemas.microsoft.com/office/powerpoint/2010/main" val="31821423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字方塊 4"/>
          <p:cNvSpPr txBox="1"/>
          <p:nvPr/>
        </p:nvSpPr>
        <p:spPr>
          <a:xfrm>
            <a:off x="680494" y="359959"/>
            <a:ext cx="3366627" cy="646331"/>
          </a:xfrm>
          <a:prstGeom prst="rect">
            <a:avLst/>
          </a:prstGeom>
          <a:noFill/>
        </p:spPr>
        <p:txBody>
          <a:bodyPr wrap="none" rtlCol="0">
            <a:spAutoFit/>
          </a:bodyPr>
          <a:lstStyle/>
          <a:p>
            <a:r>
              <a:rPr lang="en-US" altLang="zh-TW" sz="3600" dirty="0">
                <a:latin typeface="Adobe 繁黑體 Std B" panose="020B0700000000000000" pitchFamily="34" charset="-120"/>
                <a:ea typeface="Adobe 繁黑體 Std B" panose="020B0700000000000000" pitchFamily="34" charset="-120"/>
                <a:sym typeface="Wingdings" panose="05000000000000000000" pitchFamily="2" charset="2"/>
              </a:rPr>
              <a:t></a:t>
            </a:r>
            <a:r>
              <a:rPr lang="zh-TW" altLang="zh-TW" sz="3600" dirty="0">
                <a:latin typeface="Adobe 繁黑體 Std B" panose="020B0700000000000000" pitchFamily="34" charset="-120"/>
                <a:ea typeface="Adobe 繁黑體 Std B" panose="020B0700000000000000" pitchFamily="34" charset="-120"/>
              </a:rPr>
              <a:t>課程標示說明</a:t>
            </a:r>
            <a:endParaRPr lang="zh-TW" altLang="zh-TW" sz="3600" b="1" dirty="0">
              <a:latin typeface="Adobe 繁黑體 Std B" panose="020B0700000000000000" pitchFamily="34" charset="-120"/>
              <a:ea typeface="Adobe 繁黑體 Std B" panose="020B0700000000000000" pitchFamily="34" charset="-120"/>
            </a:endParaRPr>
          </a:p>
        </p:txBody>
      </p:sp>
      <p:pic>
        <p:nvPicPr>
          <p:cNvPr id="2" name="圖片 1"/>
          <p:cNvPicPr>
            <a:picLocks noChangeAspect="1"/>
          </p:cNvPicPr>
          <p:nvPr/>
        </p:nvPicPr>
        <p:blipFill>
          <a:blip r:embed="rId2"/>
          <a:stretch>
            <a:fillRect/>
          </a:stretch>
        </p:blipFill>
        <p:spPr>
          <a:xfrm>
            <a:off x="395536" y="1353896"/>
            <a:ext cx="8181676" cy="5474475"/>
          </a:xfrm>
          <a:prstGeom prst="rect">
            <a:avLst/>
          </a:prstGeom>
        </p:spPr>
      </p:pic>
    </p:spTree>
    <p:extLst>
      <p:ext uri="{BB962C8B-B14F-4D97-AF65-F5344CB8AC3E}">
        <p14:creationId xmlns:p14="http://schemas.microsoft.com/office/powerpoint/2010/main" val="16603056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02676" y="476672"/>
            <a:ext cx="3970784" cy="724942"/>
          </a:xfrm>
        </p:spPr>
        <p:txBody>
          <a:bodyPr/>
          <a:lstStyle/>
          <a:p>
            <a:pPr algn="l"/>
            <a:r>
              <a:rPr lang="en-US" altLang="zh-TW" sz="3600" b="1" dirty="0">
                <a:latin typeface="Adobe 繁黑體 Std B" panose="020B0700000000000000" pitchFamily="34" charset="-120"/>
                <a:ea typeface="Adobe 繁黑體 Std B" panose="020B0700000000000000" pitchFamily="34" charset="-120"/>
                <a:sym typeface="Wingdings" panose="05000000000000000000" pitchFamily="2" charset="2"/>
              </a:rPr>
              <a:t></a:t>
            </a:r>
            <a:r>
              <a:rPr lang="zh-TW" altLang="zh-TW" sz="3600" b="1" dirty="0">
                <a:latin typeface="Adobe 繁黑體 Std B" panose="020B0700000000000000" pitchFamily="34" charset="-120"/>
                <a:ea typeface="Adobe 繁黑體 Std B" panose="020B0700000000000000" pitchFamily="34" charset="-120"/>
              </a:rPr>
              <a:t>本學期修課課程</a:t>
            </a:r>
            <a:endParaRPr lang="zh-TW" altLang="en-US" sz="3600" dirty="0"/>
          </a:p>
        </p:txBody>
      </p:sp>
      <p:pic>
        <p:nvPicPr>
          <p:cNvPr id="3" name="圖片 2"/>
          <p:cNvPicPr>
            <a:picLocks noChangeAspect="1"/>
          </p:cNvPicPr>
          <p:nvPr/>
        </p:nvPicPr>
        <p:blipFill>
          <a:blip r:embed="rId3"/>
          <a:stretch>
            <a:fillRect/>
          </a:stretch>
        </p:blipFill>
        <p:spPr>
          <a:xfrm>
            <a:off x="827584" y="1389287"/>
            <a:ext cx="7704856" cy="5445232"/>
          </a:xfrm>
          <a:prstGeom prst="rect">
            <a:avLst/>
          </a:prstGeom>
        </p:spPr>
      </p:pic>
    </p:spTree>
    <p:extLst>
      <p:ext uri="{BB962C8B-B14F-4D97-AF65-F5344CB8AC3E}">
        <p14:creationId xmlns:p14="http://schemas.microsoft.com/office/powerpoint/2010/main" val="26414664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476672"/>
            <a:ext cx="3538736" cy="580926"/>
          </a:xfrm>
        </p:spPr>
        <p:txBody>
          <a:bodyPr/>
          <a:lstStyle/>
          <a:p>
            <a:pPr algn="l"/>
            <a:r>
              <a:rPr lang="en-US" altLang="zh-TW" sz="3600" dirty="0">
                <a:latin typeface="Adobe 繁黑體 Std B" panose="020B0700000000000000" pitchFamily="34" charset="-120"/>
                <a:ea typeface="Adobe 繁黑體 Std B" panose="020B0700000000000000" pitchFamily="34" charset="-120"/>
                <a:sym typeface="Wingdings" panose="05000000000000000000" pitchFamily="2" charset="2"/>
              </a:rPr>
              <a:t></a:t>
            </a:r>
            <a:r>
              <a:rPr lang="zh-TW" altLang="zh-TW" sz="3600" dirty="0">
                <a:latin typeface="Adobe 繁黑體 Std B" panose="020B0700000000000000" pitchFamily="34" charset="-120"/>
                <a:ea typeface="Adobe 繁黑體 Std B" panose="020B0700000000000000" pitchFamily="34" charset="-120"/>
              </a:rPr>
              <a:t>學期開課課程</a:t>
            </a:r>
            <a:endParaRPr lang="zh-TW" altLang="en-US" sz="3600" dirty="0">
              <a:latin typeface="Adobe 繁黑體 Std B" panose="020B0700000000000000" pitchFamily="34" charset="-120"/>
              <a:ea typeface="Adobe 繁黑體 Std B" panose="020B0700000000000000" pitchFamily="34" charset="-120"/>
            </a:endParaRPr>
          </a:p>
        </p:txBody>
      </p:sp>
      <p:sp>
        <p:nvSpPr>
          <p:cNvPr id="4" name="文字方塊 3"/>
          <p:cNvSpPr txBox="1"/>
          <p:nvPr/>
        </p:nvSpPr>
        <p:spPr>
          <a:xfrm>
            <a:off x="297919" y="1373033"/>
            <a:ext cx="3877985" cy="369332"/>
          </a:xfrm>
          <a:prstGeom prst="rect">
            <a:avLst/>
          </a:prstGeom>
          <a:noFill/>
        </p:spPr>
        <p:txBody>
          <a:bodyPr wrap="none" rtlCol="0">
            <a:spAutoFit/>
          </a:bodyPr>
          <a:lstStyle/>
          <a:p>
            <a:r>
              <a:rPr lang="zh-TW" altLang="zh-TW" dirty="0">
                <a:latin typeface="Adobe 繁黑體 Std B" panose="020B0700000000000000" pitchFamily="34" charset="-120"/>
                <a:ea typeface="Adobe 繁黑體 Std B" panose="020B0700000000000000" pitchFamily="34" charset="-120"/>
              </a:rPr>
              <a:t>此處可查詢學生本班及全校開課課程</a:t>
            </a:r>
          </a:p>
        </p:txBody>
      </p:sp>
      <p:sp>
        <p:nvSpPr>
          <p:cNvPr id="3" name="矩形 2"/>
          <p:cNvSpPr/>
          <p:nvPr/>
        </p:nvSpPr>
        <p:spPr>
          <a:xfrm>
            <a:off x="395536" y="1784302"/>
            <a:ext cx="6336704" cy="369332"/>
          </a:xfrm>
          <a:prstGeom prst="rect">
            <a:avLst/>
          </a:prstGeom>
        </p:spPr>
        <p:txBody>
          <a:bodyPr wrap="square">
            <a:spAutoFit/>
          </a:bodyPr>
          <a:lstStyle/>
          <a:p>
            <a:r>
              <a:rPr lang="en-US" altLang="zh-TW" dirty="0">
                <a:latin typeface="Adobe 繁黑體 Std B" panose="020B0700000000000000" pitchFamily="34" charset="-120"/>
                <a:ea typeface="Adobe 繁黑體 Std B" panose="020B0700000000000000" pitchFamily="34" charset="-120"/>
                <a:sym typeface="Wingdings" panose="05000000000000000000" pitchFamily="2" charset="2"/>
              </a:rPr>
              <a:t></a:t>
            </a:r>
            <a:r>
              <a:rPr lang="zh-TW" altLang="en-US" dirty="0">
                <a:latin typeface="Adobe 繁黑體 Std B" panose="020B0700000000000000" pitchFamily="34" charset="-120"/>
                <a:ea typeface="Adobe 繁黑體 Std B" panose="020B0700000000000000" pitchFamily="34" charset="-120"/>
              </a:rPr>
              <a:t>本學期開課課程此處可查詢各系各學制所開設之課程</a:t>
            </a:r>
          </a:p>
        </p:txBody>
      </p:sp>
      <p:pic>
        <p:nvPicPr>
          <p:cNvPr id="5" name="圖片 4"/>
          <p:cNvPicPr>
            <a:picLocks noChangeAspect="1"/>
          </p:cNvPicPr>
          <p:nvPr/>
        </p:nvPicPr>
        <p:blipFill>
          <a:blip r:embed="rId2"/>
          <a:stretch>
            <a:fillRect/>
          </a:stretch>
        </p:blipFill>
        <p:spPr>
          <a:xfrm>
            <a:off x="395536" y="2564903"/>
            <a:ext cx="8025837" cy="3456385"/>
          </a:xfrm>
          <a:prstGeom prst="rect">
            <a:avLst/>
          </a:prstGeom>
        </p:spPr>
      </p:pic>
    </p:spTree>
    <p:extLst>
      <p:ext uri="{BB962C8B-B14F-4D97-AF65-F5344CB8AC3E}">
        <p14:creationId xmlns:p14="http://schemas.microsoft.com/office/powerpoint/2010/main" val="38165511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1AA13DDF-1A7C-424C-B71F-8F7A65DBF098}" type="slidenum">
              <a:rPr lang="zh-TW" altLang="en-US" smtClean="0"/>
              <a:t>46</a:t>
            </a:fld>
            <a:endParaRPr lang="zh-TW" altLang="en-US"/>
          </a:p>
        </p:txBody>
      </p:sp>
      <p:pic>
        <p:nvPicPr>
          <p:cNvPr id="5" name="圖片 4"/>
          <p:cNvPicPr>
            <a:picLocks noChangeAspect="1"/>
          </p:cNvPicPr>
          <p:nvPr/>
        </p:nvPicPr>
        <p:blipFill>
          <a:blip r:embed="rId2"/>
          <a:stretch>
            <a:fillRect/>
          </a:stretch>
        </p:blipFill>
        <p:spPr>
          <a:xfrm>
            <a:off x="326282" y="1772816"/>
            <a:ext cx="8339776" cy="3492800"/>
          </a:xfrm>
          <a:prstGeom prst="rect">
            <a:avLst/>
          </a:prstGeom>
        </p:spPr>
      </p:pic>
    </p:spTree>
    <p:extLst>
      <p:ext uri="{BB962C8B-B14F-4D97-AF65-F5344CB8AC3E}">
        <p14:creationId xmlns:p14="http://schemas.microsoft.com/office/powerpoint/2010/main" val="36891057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1340768"/>
            <a:ext cx="8229600" cy="432048"/>
          </a:xfrm>
        </p:spPr>
        <p:txBody>
          <a:bodyPr/>
          <a:lstStyle/>
          <a:p>
            <a:pPr algn="l"/>
            <a:r>
              <a:rPr lang="zh-TW" altLang="en-US" sz="1600" dirty="0">
                <a:latin typeface="Adobe 繁黑體 Std B" panose="020B0700000000000000" pitchFamily="34" charset="-120"/>
                <a:ea typeface="Adobe 繁黑體 Std B" panose="020B0700000000000000" pitchFamily="34" charset="-120"/>
              </a:rPr>
              <a:t>直接點選欲加選的課程，點選後會出現課程對話框，如要加選，請點選右下角「加選」鈕</a:t>
            </a:r>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6299" y="1844824"/>
            <a:ext cx="3201315" cy="201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4438328" y="2494774"/>
            <a:ext cx="4404235" cy="307777"/>
          </a:xfrm>
          <a:prstGeom prst="rect">
            <a:avLst/>
          </a:prstGeom>
        </p:spPr>
        <p:txBody>
          <a:bodyPr wrap="square">
            <a:spAutoFit/>
          </a:bodyPr>
          <a:lstStyle/>
          <a:p>
            <a:pPr marL="124460" indent="-124460">
              <a:spcAft>
                <a:spcPts val="0"/>
              </a:spcAft>
            </a:pPr>
            <a:r>
              <a:rPr lang="zh-TW" altLang="zh-TW" sz="1400" kern="100" dirty="0">
                <a:latin typeface="Adobe 繁黑體 Std B" panose="020B0700000000000000" pitchFamily="34" charset="-120"/>
                <a:ea typeface="Adobe 繁黑體 Std B" panose="020B0700000000000000" pitchFamily="34" charset="-120"/>
              </a:rPr>
              <a:t>您亦可點選「另一門」查詢同課程名稱的其他筆資料</a:t>
            </a:r>
            <a:endParaRPr lang="zh-TW" altLang="zh-TW" sz="1200" kern="100" dirty="0">
              <a:effectLst/>
              <a:latin typeface="Adobe 繁黑體 Std B" panose="020B0700000000000000" pitchFamily="34" charset="-120"/>
              <a:ea typeface="Adobe 繁黑體 Std B" panose="020B0700000000000000" pitchFamily="34" charset="-120"/>
            </a:endParaRP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0646" y="2802551"/>
            <a:ext cx="2679598" cy="3143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470" y="4138110"/>
            <a:ext cx="4632926"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3520960" y="1793294"/>
            <a:ext cx="5770984" cy="523220"/>
          </a:xfrm>
          <a:prstGeom prst="rect">
            <a:avLst/>
          </a:prstGeom>
        </p:spPr>
        <p:txBody>
          <a:bodyPr wrap="square">
            <a:spAutoFit/>
          </a:bodyPr>
          <a:lstStyle/>
          <a:p>
            <a:r>
              <a:rPr lang="zh-TW" altLang="zh-TW" sz="1400" kern="100" dirty="0">
                <a:solidFill>
                  <a:srgbClr val="FF0000"/>
                </a:solidFill>
                <a:latin typeface="Adobe 繁黑體 Std B" panose="020B0700000000000000" pitchFamily="34" charset="-120"/>
                <a:ea typeface="Adobe 繁黑體 Std B" panose="020B0700000000000000" pitchFamily="34" charset="-120"/>
                <a:cs typeface="Times New Roman" panose="02020603050405020304" pitchFamily="18" charset="0"/>
              </a:rPr>
              <a:t>可以加選的課程，系統會詢問您是否確定加選，加選成功後會出現「</a:t>
            </a:r>
            <a:r>
              <a:rPr lang="en-US" altLang="zh-TW" sz="1400" kern="100" dirty="0">
                <a:solidFill>
                  <a:srgbClr val="FF0000"/>
                </a:solidFill>
                <a:latin typeface="Adobe 繁黑體 Std B" panose="020B0700000000000000" pitchFamily="34" charset="-120"/>
                <a:ea typeface="Adobe 繁黑體 Std B" panose="020B0700000000000000" pitchFamily="34" charset="-120"/>
              </a:rPr>
              <a:t>xxx</a:t>
            </a:r>
            <a:r>
              <a:rPr lang="zh-TW" altLang="zh-TW" sz="1400" kern="100" dirty="0">
                <a:solidFill>
                  <a:srgbClr val="FF0000"/>
                </a:solidFill>
                <a:latin typeface="Adobe 繁黑體 Std B" panose="020B0700000000000000" pitchFamily="34" charset="-120"/>
                <a:ea typeface="Adobe 繁黑體 Std B" panose="020B0700000000000000" pitchFamily="34" charset="-120"/>
                <a:cs typeface="Times New Roman" panose="02020603050405020304" pitchFamily="18" charset="0"/>
              </a:rPr>
              <a:t>加選課程作業完成」；無法加選的課程，會於說明欄說明原因</a:t>
            </a:r>
            <a:endParaRPr lang="zh-TW" altLang="en-US" sz="1400" dirty="0">
              <a:solidFill>
                <a:srgbClr val="FF0000"/>
              </a:solidFill>
              <a:latin typeface="Adobe 繁黑體 Std B" panose="020B0700000000000000" pitchFamily="34" charset="-120"/>
              <a:ea typeface="Adobe 繁黑體 Std B" panose="020B0700000000000000" pitchFamily="34" charset="-120"/>
            </a:endParaRPr>
          </a:p>
        </p:txBody>
      </p:sp>
      <p:sp>
        <p:nvSpPr>
          <p:cNvPr id="11" name="標題 1"/>
          <p:cNvSpPr txBox="1">
            <a:spLocks/>
          </p:cNvSpPr>
          <p:nvPr/>
        </p:nvSpPr>
        <p:spPr bwMode="auto">
          <a:xfrm>
            <a:off x="107504" y="424630"/>
            <a:ext cx="5832648" cy="58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1"/>
                </a:solidFill>
                <a:latin typeface="+mj-lt"/>
                <a:ea typeface="SimSun" pitchFamily="2" charset="-122"/>
                <a:cs typeface="+mj-cs"/>
              </a:defRPr>
            </a:lvl1pPr>
            <a:lvl2pPr algn="ctr" rtl="0" eaLnBrk="1" fontAlgn="base" hangingPunct="1">
              <a:spcBef>
                <a:spcPct val="0"/>
              </a:spcBef>
              <a:spcAft>
                <a:spcPct val="0"/>
              </a:spcAft>
              <a:defRPr sz="4400">
                <a:solidFill>
                  <a:schemeClr val="tx1"/>
                </a:solidFill>
                <a:latin typeface="Calibri" pitchFamily="34" charset="0"/>
                <a:ea typeface="SimSun" pitchFamily="2" charset="-122"/>
              </a:defRPr>
            </a:lvl2pPr>
            <a:lvl3pPr algn="ctr" rtl="0" eaLnBrk="1" fontAlgn="base" hangingPunct="1">
              <a:spcBef>
                <a:spcPct val="0"/>
              </a:spcBef>
              <a:spcAft>
                <a:spcPct val="0"/>
              </a:spcAft>
              <a:defRPr sz="4400">
                <a:solidFill>
                  <a:schemeClr val="tx1"/>
                </a:solidFill>
                <a:latin typeface="Calibri" pitchFamily="34" charset="0"/>
                <a:ea typeface="SimSun" pitchFamily="2" charset="-122"/>
              </a:defRPr>
            </a:lvl3pPr>
            <a:lvl4pPr algn="ctr" rtl="0" eaLnBrk="1" fontAlgn="base" hangingPunct="1">
              <a:spcBef>
                <a:spcPct val="0"/>
              </a:spcBef>
              <a:spcAft>
                <a:spcPct val="0"/>
              </a:spcAft>
              <a:defRPr sz="4400">
                <a:solidFill>
                  <a:schemeClr val="tx1"/>
                </a:solidFill>
                <a:latin typeface="Calibri" pitchFamily="34" charset="0"/>
                <a:ea typeface="SimSun" pitchFamily="2" charset="-122"/>
              </a:defRPr>
            </a:lvl4pPr>
            <a:lvl5pPr algn="ctr" rtl="0" eaLnBrk="1" fontAlgn="base" hangingPunct="1">
              <a:spcBef>
                <a:spcPct val="0"/>
              </a:spcBef>
              <a:spcAft>
                <a:spcPct val="0"/>
              </a:spcAft>
              <a:defRPr sz="4400">
                <a:solidFill>
                  <a:schemeClr val="tx1"/>
                </a:solidFill>
                <a:latin typeface="Calibri" pitchFamily="34" charset="0"/>
                <a:ea typeface="SimSun" pitchFamily="2" charset="-122"/>
              </a:defRPr>
            </a:lvl5pPr>
            <a:lvl6pPr marL="457200" algn="ctr" rtl="0" eaLnBrk="1" fontAlgn="base" hangingPunct="1">
              <a:spcBef>
                <a:spcPct val="0"/>
              </a:spcBef>
              <a:spcAft>
                <a:spcPct val="0"/>
              </a:spcAft>
              <a:defRPr sz="4400">
                <a:solidFill>
                  <a:schemeClr val="tx1"/>
                </a:solidFill>
                <a:latin typeface="Calibri" pitchFamily="34" charset="0"/>
                <a:ea typeface="宋体" pitchFamily="2" charset="-122"/>
              </a:defRPr>
            </a:lvl6pPr>
            <a:lvl7pPr marL="914400" algn="ctr" rtl="0" eaLnBrk="1" fontAlgn="base" hangingPunct="1">
              <a:spcBef>
                <a:spcPct val="0"/>
              </a:spcBef>
              <a:spcAft>
                <a:spcPct val="0"/>
              </a:spcAft>
              <a:defRPr sz="4400">
                <a:solidFill>
                  <a:schemeClr val="tx1"/>
                </a:solidFill>
                <a:latin typeface="Calibri" pitchFamily="34" charset="0"/>
                <a:ea typeface="宋体" pitchFamily="2" charset="-122"/>
              </a:defRPr>
            </a:lvl7pPr>
            <a:lvl8pPr marL="1371600" algn="ctr" rtl="0" eaLnBrk="1" fontAlgn="base" hangingPunct="1">
              <a:spcBef>
                <a:spcPct val="0"/>
              </a:spcBef>
              <a:spcAft>
                <a:spcPct val="0"/>
              </a:spcAft>
              <a:defRPr sz="4400">
                <a:solidFill>
                  <a:schemeClr val="tx1"/>
                </a:solidFill>
                <a:latin typeface="Calibri" pitchFamily="34" charset="0"/>
                <a:ea typeface="宋体" pitchFamily="2" charset="-122"/>
              </a:defRPr>
            </a:lvl8pPr>
            <a:lvl9pPr marL="1828800" algn="ctr" rtl="0" eaLnBrk="1" fontAlgn="base" hangingPunct="1">
              <a:spcBef>
                <a:spcPct val="0"/>
              </a:spcBef>
              <a:spcAft>
                <a:spcPct val="0"/>
              </a:spcAft>
              <a:defRPr sz="4400">
                <a:solidFill>
                  <a:schemeClr val="tx1"/>
                </a:solidFill>
                <a:latin typeface="Calibri" pitchFamily="34" charset="0"/>
                <a:ea typeface="宋体" pitchFamily="2" charset="-122"/>
              </a:defRPr>
            </a:lvl9pPr>
          </a:lstStyle>
          <a:p>
            <a:pPr algn="l"/>
            <a:r>
              <a:rPr lang="en-US" altLang="zh-TW" sz="2800" kern="0" dirty="0">
                <a:latin typeface="Adobe 繁黑體 Std B" panose="020B0700000000000000" pitchFamily="34" charset="-120"/>
                <a:ea typeface="Adobe 繁黑體 Std B" panose="020B0700000000000000" pitchFamily="34" charset="-120"/>
                <a:sym typeface="Wingdings" panose="05000000000000000000" pitchFamily="2" charset="2"/>
              </a:rPr>
              <a:t></a:t>
            </a:r>
            <a:r>
              <a:rPr lang="zh-TW" altLang="en-US" sz="2800" kern="0" dirty="0">
                <a:latin typeface="Adobe 繁黑體 Std B" panose="020B0700000000000000" pitchFamily="34" charset="-120"/>
                <a:ea typeface="Adobe 繁黑體 Std B" panose="020B0700000000000000" pitchFamily="34" charset="-120"/>
                <a:sym typeface="Wingdings" panose="05000000000000000000" pitchFamily="2" charset="2"/>
              </a:rPr>
              <a:t>注意</a:t>
            </a:r>
            <a:r>
              <a:rPr lang="en-US" altLang="zh-TW" sz="2800" kern="0" dirty="0">
                <a:latin typeface="Adobe 繁黑體 Std B" panose="020B0700000000000000" pitchFamily="34" charset="-120"/>
                <a:ea typeface="Adobe 繁黑體 Std B" panose="020B0700000000000000" pitchFamily="34" charset="-120"/>
                <a:sym typeface="Wingdings" panose="05000000000000000000" pitchFamily="2" charset="2"/>
              </a:rPr>
              <a:t>!!</a:t>
            </a:r>
            <a:r>
              <a:rPr lang="zh-TW" altLang="en-US" sz="2800" kern="0" dirty="0">
                <a:latin typeface="Adobe 繁黑體 Std B" panose="020B0700000000000000" pitchFamily="34" charset="-120"/>
                <a:ea typeface="Adobe 繁黑體 Std B" panose="020B0700000000000000" pitchFamily="34" charset="-120"/>
                <a:sym typeface="Wingdings" panose="05000000000000000000" pitchFamily="2" charset="2"/>
              </a:rPr>
              <a:t>有些外系課程只能加</a:t>
            </a:r>
            <a:r>
              <a:rPr lang="zh-TW" altLang="en-US" sz="2800" kern="0" dirty="0">
                <a:solidFill>
                  <a:srgbClr val="FF0000"/>
                </a:solidFill>
                <a:latin typeface="Adobe 繁黑體 Std B" panose="020B0700000000000000" pitchFamily="34" charset="-120"/>
                <a:ea typeface="Adobe 繁黑體 Std B" panose="020B0700000000000000" pitchFamily="34" charset="-120"/>
                <a:sym typeface="Wingdings" panose="05000000000000000000" pitchFamily="2" charset="2"/>
              </a:rPr>
              <a:t>不能退</a:t>
            </a:r>
            <a:r>
              <a:rPr lang="en-US" altLang="zh-TW" sz="2800" kern="0" dirty="0">
                <a:latin typeface="Adobe 繁黑體 Std B" panose="020B0700000000000000" pitchFamily="34" charset="-120"/>
                <a:ea typeface="Adobe 繁黑體 Std B" panose="020B0700000000000000" pitchFamily="34" charset="-120"/>
                <a:sym typeface="Wingdings" panose="05000000000000000000" pitchFamily="2" charset="2"/>
              </a:rPr>
              <a:t>!!</a:t>
            </a:r>
            <a:endParaRPr lang="zh-TW" altLang="en-US" sz="2800" kern="0" dirty="0">
              <a:latin typeface="Adobe 繁黑體 Std B" panose="020B0700000000000000" pitchFamily="34" charset="-120"/>
              <a:ea typeface="Adobe 繁黑體 Std B" panose="020B0700000000000000" pitchFamily="34" charset="-120"/>
            </a:endParaRPr>
          </a:p>
        </p:txBody>
      </p:sp>
    </p:spTree>
    <p:extLst>
      <p:ext uri="{BB962C8B-B14F-4D97-AF65-F5344CB8AC3E}">
        <p14:creationId xmlns:p14="http://schemas.microsoft.com/office/powerpoint/2010/main" val="6174532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971600" y="146074"/>
            <a:ext cx="7020272" cy="1052513"/>
          </a:xfrm>
        </p:spPr>
        <p:txBody>
          <a:bodyPr/>
          <a:lstStyle/>
          <a:p>
            <a:pPr>
              <a:defRPr/>
            </a:pPr>
            <a:r>
              <a:rPr lang="zh-TW" altLang="en-US" dirty="0">
                <a:latin typeface="Adobe 繁黑體 Std B" panose="020B0700000000000000" pitchFamily="34" charset="-120"/>
                <a:ea typeface="Adobe 繁黑體 Std B" panose="020B0700000000000000" pitchFamily="34" charset="-120"/>
              </a:rPr>
              <a:t>其他可能你會遇到的問題</a:t>
            </a:r>
            <a:r>
              <a:rPr lang="en-US" altLang="zh-TW" dirty="0">
                <a:latin typeface="Adobe 繁黑體 Std B" panose="020B0700000000000000" pitchFamily="34" charset="-120"/>
                <a:ea typeface="Adobe 繁黑體 Std B" panose="020B0700000000000000" pitchFamily="34" charset="-120"/>
              </a:rPr>
              <a:t>!!!</a:t>
            </a:r>
            <a:endParaRPr lang="zh-TW" altLang="en-US" dirty="0">
              <a:latin typeface="Adobe 繁黑體 Std B" panose="020B0700000000000000" pitchFamily="34" charset="-120"/>
              <a:ea typeface="Adobe 繁黑體 Std B" panose="020B0700000000000000" pitchFamily="34" charset="-120"/>
            </a:endParaRPr>
          </a:p>
        </p:txBody>
      </p:sp>
      <p:sp>
        <p:nvSpPr>
          <p:cNvPr id="6" name="內容版面配置區 1"/>
          <p:cNvSpPr>
            <a:spLocks noGrp="1"/>
          </p:cNvSpPr>
          <p:nvPr>
            <p:ph idx="1"/>
          </p:nvPr>
        </p:nvSpPr>
        <p:spPr>
          <a:xfrm>
            <a:off x="192919" y="1377578"/>
            <a:ext cx="8856662" cy="720303"/>
          </a:xfrm>
        </p:spPr>
        <p:txBody>
          <a:bodyPr/>
          <a:lstStyle/>
          <a:p>
            <a:pPr>
              <a:defRPr/>
            </a:pPr>
            <a:r>
              <a:rPr lang="zh-TW" altLang="en-US" sz="2000" b="1" dirty="0">
                <a:solidFill>
                  <a:srgbClr val="572314"/>
                </a:solidFill>
                <a:effectLst>
                  <a:outerShdw blurRad="50000" dist="30000" dir="5400000" algn="tl" rotWithShape="0">
                    <a:srgbClr val="000000">
                      <a:alpha val="30000"/>
                    </a:srgbClr>
                  </a:outerShdw>
                </a:effectLst>
                <a:latin typeface="+mj-lt"/>
                <a:ea typeface="+mj-ea"/>
              </a:rPr>
              <a:t>請參閱</a:t>
            </a:r>
            <a:r>
              <a:rPr lang="en-US" altLang="zh-TW" sz="2000" b="1" dirty="0">
                <a:solidFill>
                  <a:srgbClr val="572314"/>
                </a:solidFill>
                <a:effectLst>
                  <a:outerShdw blurRad="50000" dist="30000" dir="5400000" algn="tl" rotWithShape="0">
                    <a:srgbClr val="000000">
                      <a:alpha val="30000"/>
                    </a:srgbClr>
                  </a:outerShdw>
                </a:effectLst>
                <a:latin typeface="+mj-lt"/>
                <a:ea typeface="+mj-ea"/>
              </a:rPr>
              <a:t>~~</a:t>
            </a:r>
            <a:r>
              <a:rPr lang="zh-TW" altLang="en-US" sz="2000" b="1" dirty="0">
                <a:solidFill>
                  <a:srgbClr val="572314"/>
                </a:solidFill>
                <a:effectLst>
                  <a:outerShdw blurRad="50000" dist="30000" dir="5400000" algn="tl" rotWithShape="0">
                    <a:srgbClr val="000000">
                      <a:alpha val="30000"/>
                    </a:srgbClr>
                  </a:outerShdw>
                </a:effectLst>
                <a:latin typeface="+mj-lt"/>
                <a:ea typeface="+mj-ea"/>
              </a:rPr>
              <a:t>課務組－選課專區，網址如下</a:t>
            </a:r>
            <a:r>
              <a:rPr lang="en-US" altLang="zh-TW" sz="2000" b="1" dirty="0">
                <a:solidFill>
                  <a:srgbClr val="572314"/>
                </a:solidFill>
                <a:effectLst>
                  <a:outerShdw blurRad="50000" dist="30000" dir="5400000" algn="tl" rotWithShape="0">
                    <a:srgbClr val="000000">
                      <a:alpha val="30000"/>
                    </a:srgbClr>
                  </a:outerShdw>
                </a:effectLst>
                <a:latin typeface="+mj-lt"/>
                <a:ea typeface="+mj-ea"/>
              </a:rPr>
              <a:t>:</a:t>
            </a:r>
          </a:p>
          <a:p>
            <a:pPr>
              <a:defRPr/>
            </a:pPr>
            <a:r>
              <a:rPr lang="en-US" altLang="zh-TW" sz="2000" b="1" dirty="0">
                <a:solidFill>
                  <a:srgbClr val="572314"/>
                </a:solidFill>
                <a:effectLst>
                  <a:outerShdw blurRad="50000" dist="30000" dir="5400000" algn="tl" rotWithShape="0">
                    <a:srgbClr val="000000">
                      <a:alpha val="30000"/>
                    </a:srgbClr>
                  </a:outerShdw>
                </a:effectLst>
                <a:latin typeface="+mj-lt"/>
                <a:ea typeface="+mj-ea"/>
              </a:rPr>
              <a:t>https://reurl.cc/3Yok3O</a:t>
            </a:r>
            <a:endParaRPr lang="zh-TW" altLang="en-US" sz="2000" b="1" dirty="0">
              <a:solidFill>
                <a:srgbClr val="572314"/>
              </a:solidFill>
              <a:effectLst>
                <a:outerShdw blurRad="50000" dist="30000" dir="5400000" algn="tl" rotWithShape="0">
                  <a:srgbClr val="000000">
                    <a:alpha val="30000"/>
                  </a:srgbClr>
                </a:outerShdw>
              </a:effectLst>
              <a:latin typeface="+mj-lt"/>
              <a:ea typeface="+mj-ea"/>
            </a:endParaRPr>
          </a:p>
        </p:txBody>
      </p:sp>
      <p:grpSp>
        <p:nvGrpSpPr>
          <p:cNvPr id="7" name="群組 6"/>
          <p:cNvGrpSpPr/>
          <p:nvPr/>
        </p:nvGrpSpPr>
        <p:grpSpPr>
          <a:xfrm>
            <a:off x="539552" y="2204864"/>
            <a:ext cx="8280920" cy="4464496"/>
            <a:chOff x="539552" y="2204864"/>
            <a:chExt cx="8280920" cy="4464496"/>
          </a:xfrm>
        </p:grpSpPr>
        <p:pic>
          <p:nvPicPr>
            <p:cNvPr id="5" name="圖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204864"/>
              <a:ext cx="8280920" cy="4464496"/>
            </a:xfrm>
            <a:prstGeom prst="rect">
              <a:avLst/>
            </a:prstGeom>
          </p:spPr>
        </p:pic>
        <p:sp>
          <p:nvSpPr>
            <p:cNvPr id="4" name="矩形 3"/>
            <p:cNvSpPr/>
            <p:nvPr/>
          </p:nvSpPr>
          <p:spPr>
            <a:xfrm>
              <a:off x="2627784" y="2708920"/>
              <a:ext cx="2663825" cy="360362"/>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anchor="ctr"/>
            <a:lstStyle/>
            <a:p>
              <a:pPr algn="ctr" eaLnBrk="1" hangingPunct="1">
                <a:defRPr/>
              </a:pPr>
              <a:endParaRPr lang="zh-TW" altLang="en-US"/>
            </a:p>
          </p:txBody>
        </p:sp>
      </p:grpSp>
      <p:pic>
        <p:nvPicPr>
          <p:cNvPr id="8" name="圖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312" y="1411685"/>
            <a:ext cx="1584176" cy="1584176"/>
          </a:xfrm>
          <a:prstGeom prst="rect">
            <a:avLst/>
          </a:prstGeom>
        </p:spPr>
      </p:pic>
    </p:spTree>
    <p:extLst>
      <p:ext uri="{BB962C8B-B14F-4D97-AF65-F5344CB8AC3E}">
        <p14:creationId xmlns:p14="http://schemas.microsoft.com/office/powerpoint/2010/main" val="26973826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3203848" y="800894"/>
            <a:ext cx="4473848" cy="503238"/>
          </a:xfrm>
        </p:spPr>
        <p:txBody>
          <a:bodyPr/>
          <a:lstStyle/>
          <a:p>
            <a:pPr algn="ctr">
              <a:defRPr/>
            </a:pPr>
            <a:r>
              <a:rPr lang="zh-TW" altLang="en-US" sz="2400" b="1" dirty="0">
                <a:solidFill>
                  <a:srgbClr val="572314"/>
                </a:solidFill>
                <a:effectLst>
                  <a:outerShdw blurRad="50000" dist="30000" dir="5400000" algn="tl" rotWithShape="0">
                    <a:srgbClr val="000000">
                      <a:alpha val="30000"/>
                    </a:srgbClr>
                  </a:outerShdw>
                </a:effectLst>
                <a:latin typeface="Adobe 繁黑體 Std B" panose="020B0700000000000000" pitchFamily="34" charset="-120"/>
                <a:ea typeface="Adobe 繁黑體 Std B" panose="020B0700000000000000" pitchFamily="34" charset="-120"/>
              </a:rPr>
              <a:t>請參閱</a:t>
            </a:r>
            <a:r>
              <a:rPr lang="en-US" altLang="zh-TW" sz="2400" b="1" dirty="0">
                <a:solidFill>
                  <a:srgbClr val="572314"/>
                </a:solidFill>
                <a:effectLst>
                  <a:outerShdw blurRad="50000" dist="30000" dir="5400000" algn="tl" rotWithShape="0">
                    <a:srgbClr val="000000">
                      <a:alpha val="30000"/>
                    </a:srgbClr>
                  </a:outerShdw>
                </a:effectLst>
                <a:latin typeface="Adobe 繁黑體 Std B" panose="020B0700000000000000" pitchFamily="34" charset="-120"/>
                <a:ea typeface="Adobe 繁黑體 Std B" panose="020B0700000000000000" pitchFamily="34" charset="-120"/>
              </a:rPr>
              <a:t>~~</a:t>
            </a:r>
            <a:r>
              <a:rPr lang="zh-TW" altLang="en-US" sz="2400" b="1" dirty="0">
                <a:solidFill>
                  <a:srgbClr val="572314"/>
                </a:solidFill>
                <a:effectLst>
                  <a:outerShdw blurRad="50000" dist="30000" dir="5400000" algn="tl" rotWithShape="0">
                    <a:srgbClr val="000000">
                      <a:alpha val="30000"/>
                    </a:srgbClr>
                  </a:outerShdw>
                </a:effectLst>
                <a:latin typeface="Adobe 繁黑體 Std B" panose="020B0700000000000000" pitchFamily="34" charset="-120"/>
                <a:ea typeface="Adobe 繁黑體 Std B" panose="020B0700000000000000" pitchFamily="34" charset="-120"/>
              </a:rPr>
              <a:t>課務組－選課專區</a:t>
            </a:r>
            <a:endParaRPr lang="en-US" altLang="zh-TW" sz="2400" b="1" dirty="0">
              <a:solidFill>
                <a:srgbClr val="572314"/>
              </a:solidFill>
              <a:effectLst>
                <a:outerShdw blurRad="50000" dist="30000" dir="5400000" algn="tl" rotWithShape="0">
                  <a:srgbClr val="000000">
                    <a:alpha val="30000"/>
                  </a:srgbClr>
                </a:outerShdw>
              </a:effectLst>
              <a:latin typeface="Adobe 繁黑體 Std B" panose="020B0700000000000000" pitchFamily="34" charset="-120"/>
              <a:ea typeface="Adobe 繁黑體 Std B" panose="020B0700000000000000" pitchFamily="34" charset="-120"/>
            </a:endParaRPr>
          </a:p>
          <a:p>
            <a:pPr algn="ctr">
              <a:defRPr/>
            </a:pPr>
            <a:endParaRPr lang="zh-TW" altLang="en-US" sz="2400" b="1" dirty="0">
              <a:solidFill>
                <a:srgbClr val="572314"/>
              </a:solidFill>
              <a:effectLst>
                <a:outerShdw blurRad="50000" dist="30000" dir="5400000" algn="tl" rotWithShape="0">
                  <a:srgbClr val="000000">
                    <a:alpha val="30000"/>
                  </a:srgbClr>
                </a:outerShdw>
              </a:effectLst>
              <a:latin typeface="+mj-lt"/>
              <a:ea typeface="+mj-ea"/>
            </a:endParaRPr>
          </a:p>
        </p:txBody>
      </p:sp>
      <p:sp>
        <p:nvSpPr>
          <p:cNvPr id="3" name="標題 2"/>
          <p:cNvSpPr>
            <a:spLocks noGrp="1"/>
          </p:cNvSpPr>
          <p:nvPr>
            <p:ph type="title"/>
          </p:nvPr>
        </p:nvSpPr>
        <p:spPr>
          <a:xfrm>
            <a:off x="251520" y="0"/>
            <a:ext cx="6444208" cy="1052513"/>
          </a:xfrm>
        </p:spPr>
        <p:txBody>
          <a:bodyPr/>
          <a:lstStyle/>
          <a:p>
            <a:pPr>
              <a:defRPr/>
            </a:pPr>
            <a:r>
              <a:rPr lang="zh-TW" altLang="en-US" sz="4000" dirty="0">
                <a:latin typeface="Adobe 繁黑體 Std B" panose="020B0700000000000000" pitchFamily="34" charset="-120"/>
                <a:ea typeface="Adobe 繁黑體 Std B" panose="020B0700000000000000" pitchFamily="34" charset="-120"/>
              </a:rPr>
              <a:t>其他可能你會遇到的問題</a:t>
            </a:r>
            <a:r>
              <a:rPr lang="en-US" altLang="zh-TW" sz="4000" dirty="0">
                <a:latin typeface="Adobe 繁黑體 Std B" panose="020B0700000000000000" pitchFamily="34" charset="-120"/>
                <a:ea typeface="Adobe 繁黑體 Std B" panose="020B0700000000000000" pitchFamily="34" charset="-120"/>
              </a:rPr>
              <a:t>!!!</a:t>
            </a:r>
            <a:endParaRPr lang="zh-TW" altLang="en-US" sz="4000" dirty="0">
              <a:latin typeface="Adobe 繁黑體 Std B" panose="020B0700000000000000" pitchFamily="34" charset="-120"/>
              <a:ea typeface="Adobe 繁黑體 Std B" panose="020B0700000000000000" pitchFamily="34" charset="-120"/>
            </a:endParaRPr>
          </a:p>
        </p:txBody>
      </p:sp>
      <p:graphicFrame>
        <p:nvGraphicFramePr>
          <p:cNvPr id="5" name="表格 4"/>
          <p:cNvGraphicFramePr>
            <a:graphicFrameLocks noGrp="1"/>
          </p:cNvGraphicFramePr>
          <p:nvPr>
            <p:extLst>
              <p:ext uri="{D42A27DB-BD31-4B8C-83A1-F6EECF244321}">
                <p14:modId xmlns:p14="http://schemas.microsoft.com/office/powerpoint/2010/main" val="1186313585"/>
              </p:ext>
            </p:extLst>
          </p:nvPr>
        </p:nvGraphicFramePr>
        <p:xfrm>
          <a:off x="395535" y="1489927"/>
          <a:ext cx="8496944" cy="5113527"/>
        </p:xfrm>
        <a:graphic>
          <a:graphicData uri="http://schemas.openxmlformats.org/drawingml/2006/table">
            <a:tbl>
              <a:tblPr/>
              <a:tblGrid>
                <a:gridCol w="1512169">
                  <a:extLst>
                    <a:ext uri="{9D8B030D-6E8A-4147-A177-3AD203B41FA5}">
                      <a16:colId xmlns:a16="http://schemas.microsoft.com/office/drawing/2014/main" val="2896221391"/>
                    </a:ext>
                  </a:extLst>
                </a:gridCol>
                <a:gridCol w="6984775">
                  <a:extLst>
                    <a:ext uri="{9D8B030D-6E8A-4147-A177-3AD203B41FA5}">
                      <a16:colId xmlns:a16="http://schemas.microsoft.com/office/drawing/2014/main" val="3117168517"/>
                    </a:ext>
                  </a:extLst>
                </a:gridCol>
              </a:tblGrid>
              <a:tr h="270949">
                <a:tc>
                  <a:txBody>
                    <a:bodyPr/>
                    <a:lstStyle/>
                    <a:p>
                      <a:pPr algn="l"/>
                      <a:r>
                        <a:rPr lang="zh-TW" altLang="en-US" sz="1400" dirty="0">
                          <a:effectLst/>
                        </a:rPr>
                        <a:t>學分方面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400" u="none" strike="noStrike">
                          <a:solidFill>
                            <a:srgbClr val="0033FF"/>
                          </a:solidFill>
                          <a:effectLst/>
                          <a:hlinkClick r:id="rId2" tooltip="【 退掉本班的必修課改修隔壁班的可以嗎？ 】 "/>
                        </a:rPr>
                        <a:t>【 </a:t>
                      </a:r>
                      <a:r>
                        <a:rPr lang="zh-TW" altLang="en-US" sz="1400" u="none" strike="noStrike">
                          <a:solidFill>
                            <a:srgbClr val="0033FF"/>
                          </a:solidFill>
                          <a:effectLst/>
                          <a:hlinkClick r:id="rId2" tooltip="【 退掉本班的必修課改修隔壁班的可以嗎？ 】 "/>
                        </a:rPr>
                        <a:t>退掉本班的必修課改修隔壁班的可以嗎？ </a:t>
                      </a:r>
                      <a:r>
                        <a:rPr lang="en-US" altLang="zh-TW" sz="1400" u="none" strike="noStrike">
                          <a:solidFill>
                            <a:srgbClr val="0033FF"/>
                          </a:solidFill>
                          <a:effectLst/>
                          <a:hlinkClick r:id="rId2" tooltip="【 退掉本班的必修課改修隔壁班的可以嗎？ 】 "/>
                        </a:rPr>
                        <a:t>】 </a:t>
                      </a:r>
                      <a:endParaRPr lang="zh-TW" altLang="en-US" sz="140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3276861514"/>
                  </a:ext>
                </a:extLst>
              </a:tr>
              <a:tr h="386382">
                <a:tc>
                  <a:txBody>
                    <a:bodyPr/>
                    <a:lstStyle/>
                    <a:p>
                      <a:pPr algn="l"/>
                      <a:r>
                        <a:rPr lang="zh-TW" altLang="en-US" sz="1400" dirty="0">
                          <a:effectLst/>
                        </a:rPr>
                        <a:t>通識</a:t>
                      </a:r>
                      <a:r>
                        <a:rPr lang="en-US" altLang="zh-TW" sz="1400" dirty="0">
                          <a:effectLst/>
                        </a:rPr>
                        <a:t>&amp;</a:t>
                      </a:r>
                      <a:r>
                        <a:rPr lang="zh-TW" altLang="en-US" sz="1400" dirty="0">
                          <a:effectLst/>
                        </a:rPr>
                        <a:t>體育課方面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400" u="none" strike="noStrike">
                          <a:solidFill>
                            <a:srgbClr val="0033FF"/>
                          </a:solidFill>
                          <a:effectLst/>
                          <a:hlinkClick r:id="rId3" tooltip="【 二技及四技新生有關於發展通識課程領域及如何課選課問題？ 】 "/>
                        </a:rPr>
                        <a:t>【 </a:t>
                      </a:r>
                      <a:r>
                        <a:rPr lang="zh-TW" altLang="en-US" sz="1400" u="none" strike="noStrike">
                          <a:solidFill>
                            <a:srgbClr val="0033FF"/>
                          </a:solidFill>
                          <a:effectLst/>
                          <a:hlinkClick r:id="rId3" tooltip="【 二技及四技新生有關於發展通識課程領域及如何課選課問題？ 】 "/>
                        </a:rPr>
                        <a:t>二技及四技新生有關於發展通識課程領域及如何課選課問題？ </a:t>
                      </a:r>
                      <a:r>
                        <a:rPr lang="en-US" altLang="zh-TW" sz="1400" u="none" strike="noStrike">
                          <a:solidFill>
                            <a:srgbClr val="0033FF"/>
                          </a:solidFill>
                          <a:effectLst/>
                          <a:hlinkClick r:id="rId3" tooltip="【 二技及四技新生有關於發展通識課程領域及如何課選課問題？ 】 "/>
                        </a:rPr>
                        <a:t>】 </a:t>
                      </a:r>
                      <a:endParaRPr lang="zh-TW" altLang="en-US" sz="140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3832652862"/>
                  </a:ext>
                </a:extLst>
              </a:tr>
              <a:tr h="155515">
                <a:tc>
                  <a:txBody>
                    <a:bodyPr/>
                    <a:lstStyle/>
                    <a:p>
                      <a:pPr algn="l"/>
                      <a:r>
                        <a:rPr lang="zh-TW" altLang="en-US" sz="1400" dirty="0">
                          <a:effectLst/>
                        </a:rPr>
                        <a:t>網路選課系統</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400" u="none" strike="noStrike">
                          <a:solidFill>
                            <a:srgbClr val="0033FF"/>
                          </a:solidFill>
                          <a:effectLst/>
                          <a:hlinkClick r:id="rId4" tooltip="【 學生無法看到加退選字樣】 "/>
                        </a:rPr>
                        <a:t>【 </a:t>
                      </a:r>
                      <a:r>
                        <a:rPr lang="zh-TW" altLang="en-US" sz="1400" u="none" strike="noStrike">
                          <a:solidFill>
                            <a:srgbClr val="0033FF"/>
                          </a:solidFill>
                          <a:effectLst/>
                          <a:hlinkClick r:id="rId4" tooltip="【 學生無法看到加退選字樣】 "/>
                        </a:rPr>
                        <a:t>學生無法看到加退選字樣</a:t>
                      </a:r>
                      <a:r>
                        <a:rPr lang="en-US" altLang="zh-TW" sz="1400" u="none" strike="noStrike">
                          <a:solidFill>
                            <a:srgbClr val="0033FF"/>
                          </a:solidFill>
                          <a:effectLst/>
                          <a:hlinkClick r:id="rId4" tooltip="【 學生無法看到加退選字樣】 "/>
                        </a:rPr>
                        <a:t>】</a:t>
                      </a:r>
                      <a:endParaRPr lang="zh-TW" altLang="en-US" sz="140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3671353103"/>
                  </a:ext>
                </a:extLst>
              </a:tr>
              <a:tr h="386382">
                <a:tc>
                  <a:txBody>
                    <a:bodyPr/>
                    <a:lstStyle/>
                    <a:p>
                      <a:pPr algn="l"/>
                      <a:r>
                        <a:rPr lang="zh-TW" altLang="en-US" sz="1400" dirty="0">
                          <a:effectLst/>
                        </a:rPr>
                        <a:t>網路選課系統</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400" u="none" strike="noStrike">
                          <a:solidFill>
                            <a:srgbClr val="0033FF"/>
                          </a:solidFill>
                          <a:effectLst/>
                          <a:hlinkClick r:id="rId5" tooltip="【 自行加選的課程於學生課表當中會成灰色字體，這樣算加選成功嗎】"/>
                        </a:rPr>
                        <a:t>【 </a:t>
                      </a:r>
                      <a:r>
                        <a:rPr lang="zh-TW" altLang="en-US" sz="1400" u="none" strike="noStrike">
                          <a:solidFill>
                            <a:srgbClr val="0033FF"/>
                          </a:solidFill>
                          <a:effectLst/>
                          <a:hlinkClick r:id="rId5" tooltip="【 自行加選的課程於學生課表當中會成灰色字體，這樣算加選成功嗎】"/>
                        </a:rPr>
                        <a:t>自行加選的課程於學生課表當中會成灰色字體，這樣算加選成功嗎</a:t>
                      </a:r>
                      <a:r>
                        <a:rPr lang="en-US" altLang="zh-TW" sz="1400" u="none" strike="noStrike">
                          <a:solidFill>
                            <a:srgbClr val="0033FF"/>
                          </a:solidFill>
                          <a:effectLst/>
                          <a:hlinkClick r:id="rId5" tooltip="【 自行加選的課程於學生課表當中會成灰色字體，這樣算加選成功嗎】"/>
                        </a:rPr>
                        <a:t>】</a:t>
                      </a:r>
                      <a:endParaRPr lang="zh-TW" altLang="en-US" sz="140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1492575409"/>
                  </a:ext>
                </a:extLst>
              </a:tr>
              <a:tr h="501816">
                <a:tc>
                  <a:txBody>
                    <a:bodyPr/>
                    <a:lstStyle/>
                    <a:p>
                      <a:pPr algn="l"/>
                      <a:r>
                        <a:rPr lang="zh-TW" altLang="en-US" sz="1400" dirty="0">
                          <a:effectLst/>
                        </a:rPr>
                        <a:t>網路選課系統</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400" u="none" strike="noStrike">
                          <a:solidFill>
                            <a:srgbClr val="0033FF"/>
                          </a:solidFill>
                          <a:effectLst/>
                          <a:hlinkClick r:id="rId6" tooltip="【 有申請輔系、雙主修或學分學程的學生，何時可開始進行輔系、雙主修或學分學程的課程加選】"/>
                        </a:rPr>
                        <a:t>【 </a:t>
                      </a:r>
                      <a:r>
                        <a:rPr lang="zh-TW" altLang="en-US" sz="1400" u="none" strike="noStrike">
                          <a:solidFill>
                            <a:srgbClr val="0033FF"/>
                          </a:solidFill>
                          <a:effectLst/>
                          <a:hlinkClick r:id="rId6" tooltip="【 有申請輔系、雙主修或學分學程的學生，何時可開始進行輔系、雙主修或學分學程的課程加選】"/>
                        </a:rPr>
                        <a:t>有申請輔系、雙主修或學分學程的學生，何時可開始進行輔系、雙主修或學分學程的課程加選</a:t>
                      </a:r>
                      <a:r>
                        <a:rPr lang="en-US" altLang="zh-TW" sz="1400" u="none" strike="noStrike">
                          <a:solidFill>
                            <a:srgbClr val="0033FF"/>
                          </a:solidFill>
                          <a:effectLst/>
                          <a:hlinkClick r:id="rId6" tooltip="【 有申請輔系、雙主修或學分學程的學生，何時可開始進行輔系、雙主修或學分學程的課程加選】"/>
                        </a:rPr>
                        <a:t>】</a:t>
                      </a:r>
                      <a:endParaRPr lang="zh-TW" altLang="en-US" sz="140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2611830286"/>
                  </a:ext>
                </a:extLst>
              </a:tr>
              <a:tr h="155515">
                <a:tc>
                  <a:txBody>
                    <a:bodyPr/>
                    <a:lstStyle/>
                    <a:p>
                      <a:pPr algn="l"/>
                      <a:r>
                        <a:rPr lang="zh-TW" altLang="en-US" sz="1400" dirty="0">
                          <a:effectLst/>
                        </a:rPr>
                        <a:t>選課</a:t>
                      </a:r>
                      <a:r>
                        <a:rPr lang="en-US" altLang="zh-TW" sz="1400" dirty="0">
                          <a:effectLst/>
                        </a:rPr>
                        <a:t>&amp;</a:t>
                      </a:r>
                      <a:r>
                        <a:rPr lang="zh-TW" altLang="en-US" sz="1400" dirty="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400" u="none" strike="noStrike" dirty="0">
                          <a:solidFill>
                            <a:srgbClr val="0033FF"/>
                          </a:solidFill>
                          <a:effectLst/>
                          <a:hlinkClick r:id="rId7" tooltip="【 什麼是 ” 學年課 ” ？】 "/>
                        </a:rPr>
                        <a:t>【 </a:t>
                      </a:r>
                      <a:r>
                        <a:rPr lang="zh-TW" altLang="en-US" sz="1400" u="none" strike="noStrike" dirty="0">
                          <a:solidFill>
                            <a:srgbClr val="0033FF"/>
                          </a:solidFill>
                          <a:effectLst/>
                          <a:hlinkClick r:id="rId7" tooltip="【 什麼是 ” 學年課 ” ？】 "/>
                        </a:rPr>
                        <a:t>什麼是 ” 學年課 ” ？</a:t>
                      </a:r>
                      <a:r>
                        <a:rPr lang="en-US" altLang="zh-TW" sz="1400" u="none" strike="noStrike" dirty="0">
                          <a:solidFill>
                            <a:srgbClr val="0033FF"/>
                          </a:solidFill>
                          <a:effectLst/>
                          <a:hlinkClick r:id="rId7" tooltip="【 什麼是 ” 學年課 ” ？】 "/>
                        </a:rPr>
                        <a:t>】</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4144965251"/>
                  </a:ext>
                </a:extLst>
              </a:tr>
              <a:tr h="155515">
                <a:tc>
                  <a:txBody>
                    <a:bodyPr/>
                    <a:lstStyle/>
                    <a:p>
                      <a:pPr algn="l"/>
                      <a:r>
                        <a:rPr lang="zh-TW" altLang="en-US" sz="1400">
                          <a:effectLst/>
                        </a:rPr>
                        <a:t>選課</a:t>
                      </a:r>
                      <a:r>
                        <a:rPr lang="en-US" altLang="zh-TW" sz="1400">
                          <a:effectLst/>
                        </a:rPr>
                        <a:t>&amp;</a:t>
                      </a:r>
                      <a:r>
                        <a:rPr lang="zh-TW" altLang="en-US" sz="140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400" u="none" strike="noStrike" dirty="0">
                          <a:solidFill>
                            <a:srgbClr val="0033FF"/>
                          </a:solidFill>
                          <a:effectLst/>
                          <a:hlinkClick r:id="rId8" tooltip="【 為何不能加選 】 "/>
                        </a:rPr>
                        <a:t>【 </a:t>
                      </a:r>
                      <a:r>
                        <a:rPr lang="zh-TW" altLang="en-US" sz="1400" u="none" strike="noStrike" dirty="0">
                          <a:solidFill>
                            <a:srgbClr val="0033FF"/>
                          </a:solidFill>
                          <a:effectLst/>
                          <a:hlinkClick r:id="rId8" tooltip="【 為何不能加選 】 "/>
                        </a:rPr>
                        <a:t>為何不能加選 </a:t>
                      </a:r>
                      <a:r>
                        <a:rPr lang="en-US" altLang="zh-TW" sz="1400" u="none" strike="noStrike" dirty="0">
                          <a:solidFill>
                            <a:srgbClr val="0033FF"/>
                          </a:solidFill>
                          <a:effectLst/>
                          <a:hlinkClick r:id="rId8" tooltip="【 為何不能加選 】 "/>
                        </a:rPr>
                        <a:t>】</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3254160079"/>
                  </a:ext>
                </a:extLst>
              </a:tr>
              <a:tr h="155515">
                <a:tc>
                  <a:txBody>
                    <a:bodyPr/>
                    <a:lstStyle/>
                    <a:p>
                      <a:pPr algn="l"/>
                      <a:r>
                        <a:rPr lang="zh-TW" altLang="en-US" sz="1400">
                          <a:effectLst/>
                        </a:rPr>
                        <a:t>選課</a:t>
                      </a:r>
                      <a:r>
                        <a:rPr lang="en-US" altLang="zh-TW" sz="1400">
                          <a:effectLst/>
                        </a:rPr>
                        <a:t>&amp;</a:t>
                      </a:r>
                      <a:r>
                        <a:rPr lang="zh-TW" altLang="en-US" sz="140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400" u="none" strike="noStrike" dirty="0">
                          <a:solidFill>
                            <a:srgbClr val="0033FF"/>
                          </a:solidFill>
                          <a:effectLst/>
                          <a:hlinkClick r:id="rId9" tooltip=" 【 為何不能退選 】"/>
                        </a:rPr>
                        <a:t>【 </a:t>
                      </a:r>
                      <a:r>
                        <a:rPr lang="zh-TW" altLang="en-US" sz="1400" u="none" strike="noStrike" dirty="0">
                          <a:solidFill>
                            <a:srgbClr val="0033FF"/>
                          </a:solidFill>
                          <a:effectLst/>
                          <a:hlinkClick r:id="rId9" tooltip=" 【 為何不能退選 】"/>
                        </a:rPr>
                        <a:t>為何不能退選 </a:t>
                      </a:r>
                      <a:r>
                        <a:rPr lang="en-US" altLang="zh-TW" sz="1400" u="none" strike="noStrike" dirty="0">
                          <a:solidFill>
                            <a:srgbClr val="0033FF"/>
                          </a:solidFill>
                          <a:effectLst/>
                          <a:hlinkClick r:id="rId9" tooltip=" 【 為何不能退選 】"/>
                        </a:rPr>
                        <a:t>】</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426793239"/>
                  </a:ext>
                </a:extLst>
              </a:tr>
              <a:tr h="155515">
                <a:tc>
                  <a:txBody>
                    <a:bodyPr/>
                    <a:lstStyle/>
                    <a:p>
                      <a:pPr algn="l"/>
                      <a:r>
                        <a:rPr lang="zh-TW" altLang="en-US" sz="1400">
                          <a:effectLst/>
                        </a:rPr>
                        <a:t>選課</a:t>
                      </a:r>
                      <a:r>
                        <a:rPr lang="en-US" altLang="zh-TW" sz="1400">
                          <a:effectLst/>
                        </a:rPr>
                        <a:t>&amp;</a:t>
                      </a:r>
                      <a:r>
                        <a:rPr lang="zh-TW" altLang="en-US" sz="140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400" u="none" strike="noStrike" dirty="0">
                          <a:solidFill>
                            <a:srgbClr val="0033FF"/>
                          </a:solidFill>
                          <a:effectLst/>
                          <a:hlinkClick r:id="rId10" tooltip="【 不能跨班或跨系選課問題】"/>
                        </a:rPr>
                        <a:t>【 </a:t>
                      </a:r>
                      <a:r>
                        <a:rPr lang="zh-TW" altLang="en-US" sz="1400" u="none" strike="noStrike" dirty="0">
                          <a:solidFill>
                            <a:srgbClr val="0033FF"/>
                          </a:solidFill>
                          <a:effectLst/>
                          <a:hlinkClick r:id="rId10" tooltip="【 不能跨班或跨系選課問題】"/>
                        </a:rPr>
                        <a:t>不能跨班或跨系選課問題</a:t>
                      </a:r>
                      <a:r>
                        <a:rPr lang="en-US" altLang="zh-TW" sz="1400" u="none" strike="noStrike" dirty="0">
                          <a:solidFill>
                            <a:srgbClr val="0033FF"/>
                          </a:solidFill>
                          <a:effectLst/>
                          <a:hlinkClick r:id="rId10" tooltip="【 不能跨班或跨系選課問題】"/>
                        </a:rPr>
                        <a:t>】</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2675969145"/>
                  </a:ext>
                </a:extLst>
              </a:tr>
              <a:tr h="270949">
                <a:tc>
                  <a:txBody>
                    <a:bodyPr/>
                    <a:lstStyle/>
                    <a:p>
                      <a:pPr algn="l"/>
                      <a:r>
                        <a:rPr lang="zh-TW" altLang="en-US" sz="1400">
                          <a:effectLst/>
                        </a:rPr>
                        <a:t>選課</a:t>
                      </a:r>
                      <a:r>
                        <a:rPr lang="en-US" altLang="zh-TW" sz="1400">
                          <a:effectLst/>
                        </a:rPr>
                        <a:t>&amp;</a:t>
                      </a:r>
                      <a:r>
                        <a:rPr lang="zh-TW" altLang="en-US" sz="140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400" u="none" strike="noStrike" dirty="0">
                          <a:solidFill>
                            <a:srgbClr val="0033FF"/>
                          </a:solidFill>
                          <a:effectLst/>
                          <a:hlinkClick r:id="rId11" tooltip="【 若已抵免成功的科目，應如何退選 】"/>
                        </a:rPr>
                        <a:t>【 </a:t>
                      </a:r>
                      <a:r>
                        <a:rPr lang="zh-TW" altLang="en-US" sz="1400" u="none" strike="noStrike" dirty="0">
                          <a:solidFill>
                            <a:srgbClr val="0033FF"/>
                          </a:solidFill>
                          <a:effectLst/>
                          <a:hlinkClick r:id="rId11" tooltip="【 若已抵免成功的科目，應如何退選 】"/>
                        </a:rPr>
                        <a:t>若已抵免成功的科目，應如何退選 </a:t>
                      </a:r>
                      <a:r>
                        <a:rPr lang="en-US" altLang="zh-TW" sz="1400" u="none" strike="noStrike" dirty="0">
                          <a:solidFill>
                            <a:srgbClr val="0033FF"/>
                          </a:solidFill>
                          <a:effectLst/>
                          <a:hlinkClick r:id="rId11" tooltip="【 若已抵免成功的科目，應如何退選 】"/>
                        </a:rPr>
                        <a:t>】</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3467447731"/>
                  </a:ext>
                </a:extLst>
              </a:tr>
              <a:tr h="155515">
                <a:tc>
                  <a:txBody>
                    <a:bodyPr/>
                    <a:lstStyle/>
                    <a:p>
                      <a:pPr algn="l"/>
                      <a:r>
                        <a:rPr lang="zh-TW" altLang="en-US" sz="1400">
                          <a:effectLst/>
                        </a:rPr>
                        <a:t>選課</a:t>
                      </a:r>
                      <a:r>
                        <a:rPr lang="en-US" altLang="zh-TW" sz="1400">
                          <a:effectLst/>
                        </a:rPr>
                        <a:t>&amp;</a:t>
                      </a:r>
                      <a:r>
                        <a:rPr lang="zh-TW" altLang="en-US" sz="140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400" u="none" strike="noStrike" dirty="0">
                          <a:solidFill>
                            <a:srgbClr val="0033FF"/>
                          </a:solidFill>
                          <a:effectLst/>
                          <a:hlinkClick r:id="rId12" tooltip="【 跨學制修課問題 ? 】"/>
                        </a:rPr>
                        <a:t>【 </a:t>
                      </a:r>
                      <a:r>
                        <a:rPr lang="zh-TW" altLang="en-US" sz="1400" u="none" strike="noStrike" dirty="0">
                          <a:solidFill>
                            <a:srgbClr val="0033FF"/>
                          </a:solidFill>
                          <a:effectLst/>
                          <a:hlinkClick r:id="rId12" tooltip="【 跨學制修課問題 ? 】"/>
                        </a:rPr>
                        <a:t>跨學制修課問題 </a:t>
                      </a:r>
                      <a:r>
                        <a:rPr lang="en-US" altLang="zh-TW" sz="1400" u="none" strike="noStrike" dirty="0">
                          <a:solidFill>
                            <a:srgbClr val="0033FF"/>
                          </a:solidFill>
                          <a:effectLst/>
                          <a:hlinkClick r:id="rId12" tooltip="【 跨學制修課問題 ? 】"/>
                        </a:rPr>
                        <a:t>? 】</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1529316328"/>
                  </a:ext>
                </a:extLst>
              </a:tr>
              <a:tr h="386382">
                <a:tc>
                  <a:txBody>
                    <a:bodyPr/>
                    <a:lstStyle/>
                    <a:p>
                      <a:pPr algn="l"/>
                      <a:r>
                        <a:rPr lang="zh-TW" altLang="en-US" sz="1400">
                          <a:effectLst/>
                        </a:rPr>
                        <a:t>選課</a:t>
                      </a:r>
                      <a:r>
                        <a:rPr lang="en-US" altLang="zh-TW" sz="1400">
                          <a:effectLst/>
                        </a:rPr>
                        <a:t>&amp;</a:t>
                      </a:r>
                      <a:r>
                        <a:rPr lang="zh-TW" altLang="en-US" sz="140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400" u="none" strike="noStrike" dirty="0">
                          <a:solidFill>
                            <a:srgbClr val="0033FF"/>
                          </a:solidFill>
                          <a:effectLst/>
                          <a:hlinkClick r:id="rId13" tooltip="【 應外系學生可以從課表當中看出科目是分在 A 或 B 組嗎？ 】 "/>
                        </a:rPr>
                        <a:t>【 </a:t>
                      </a:r>
                      <a:r>
                        <a:rPr lang="zh-TW" altLang="en-US" sz="1400" u="none" strike="noStrike" dirty="0">
                          <a:solidFill>
                            <a:srgbClr val="0033FF"/>
                          </a:solidFill>
                          <a:effectLst/>
                          <a:hlinkClick r:id="rId13" tooltip="【 應外系學生可以從課表當中看出科目是分在 A 或 B 組嗎？ 】 "/>
                        </a:rPr>
                        <a:t>應外系學生可以從課表當中看出科目是分在 </a:t>
                      </a:r>
                      <a:r>
                        <a:rPr lang="en-US" altLang="zh-TW" sz="1400" u="none" strike="noStrike" dirty="0">
                          <a:solidFill>
                            <a:srgbClr val="0033FF"/>
                          </a:solidFill>
                          <a:effectLst/>
                          <a:hlinkClick r:id="rId13" tooltip="【 應外系學生可以從課表當中看出科目是分在 A 或 B 組嗎？ 】 "/>
                        </a:rPr>
                        <a:t>A </a:t>
                      </a:r>
                      <a:r>
                        <a:rPr lang="zh-TW" altLang="en-US" sz="1400" u="none" strike="noStrike" dirty="0">
                          <a:solidFill>
                            <a:srgbClr val="0033FF"/>
                          </a:solidFill>
                          <a:effectLst/>
                          <a:hlinkClick r:id="rId13" tooltip="【 應外系學生可以從課表當中看出科目是分在 A 或 B 組嗎？ 】 "/>
                        </a:rPr>
                        <a:t>或 </a:t>
                      </a:r>
                      <a:r>
                        <a:rPr lang="en-US" altLang="zh-TW" sz="1400" u="none" strike="noStrike" dirty="0">
                          <a:solidFill>
                            <a:srgbClr val="0033FF"/>
                          </a:solidFill>
                          <a:effectLst/>
                          <a:hlinkClick r:id="rId13" tooltip="【 應外系學生可以從課表當中看出科目是分在 A 或 B 組嗎？ 】 "/>
                        </a:rPr>
                        <a:t>B </a:t>
                      </a:r>
                      <a:r>
                        <a:rPr lang="zh-TW" altLang="en-US" sz="1400" u="none" strike="noStrike" dirty="0">
                          <a:solidFill>
                            <a:srgbClr val="0033FF"/>
                          </a:solidFill>
                          <a:effectLst/>
                          <a:hlinkClick r:id="rId13" tooltip="【 應外系學生可以從課表當中看出科目是分在 A 或 B 組嗎？ 】 "/>
                        </a:rPr>
                        <a:t>組嗎？ </a:t>
                      </a:r>
                      <a:r>
                        <a:rPr lang="en-US" altLang="zh-TW" sz="1400" u="none" strike="noStrike" dirty="0">
                          <a:solidFill>
                            <a:srgbClr val="0033FF"/>
                          </a:solidFill>
                          <a:effectLst/>
                          <a:hlinkClick r:id="rId13" tooltip="【 應外系學生可以從課表當中看出科目是分在 A 或 B 組嗎？ 】 "/>
                        </a:rPr>
                        <a:t>】</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1524461870"/>
                  </a:ext>
                </a:extLst>
              </a:tr>
              <a:tr h="501816">
                <a:tc>
                  <a:txBody>
                    <a:bodyPr/>
                    <a:lstStyle/>
                    <a:p>
                      <a:pPr algn="l"/>
                      <a:r>
                        <a:rPr lang="zh-TW" altLang="en-US" sz="1400">
                          <a:effectLst/>
                        </a:rPr>
                        <a:t>選課</a:t>
                      </a:r>
                      <a:r>
                        <a:rPr lang="en-US" altLang="zh-TW" sz="1400">
                          <a:effectLst/>
                        </a:rPr>
                        <a:t>&amp;</a:t>
                      </a:r>
                      <a:r>
                        <a:rPr lang="zh-TW" altLang="en-US" sz="140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400" u="none" strike="noStrike" dirty="0">
                          <a:solidFill>
                            <a:srgbClr val="0033FF"/>
                          </a:solidFill>
                          <a:effectLst/>
                          <a:hlinkClick r:id="rId14" tooltip="【若有申請輔系 、雙主修或學程 ，但輔系 、雙主修或學程 的課程和原本系上的衝堂，應如何解決 】"/>
                        </a:rPr>
                        <a:t>【</a:t>
                      </a:r>
                      <a:r>
                        <a:rPr lang="zh-TW" altLang="en-US" sz="1400" u="none" strike="noStrike" dirty="0">
                          <a:solidFill>
                            <a:srgbClr val="0033FF"/>
                          </a:solidFill>
                          <a:effectLst/>
                          <a:hlinkClick r:id="rId14" tooltip="【若有申請輔系 、雙主修或學程 ，但輔系 、雙主修或學程 的課程和原本系上的衝堂，應如何解決 】"/>
                        </a:rPr>
                        <a:t>若有申請輔系 、雙主修或學程 ，但輔系 、雙主修或學程 的課程和原本系上的衝堂，應如何解決 </a:t>
                      </a:r>
                      <a:r>
                        <a:rPr lang="en-US" altLang="zh-TW" sz="1400" u="none" strike="noStrike" dirty="0">
                          <a:solidFill>
                            <a:srgbClr val="0033FF"/>
                          </a:solidFill>
                          <a:effectLst/>
                          <a:hlinkClick r:id="rId14" tooltip="【若有申請輔系 、雙主修或學程 ，但輔系 、雙主修或學程 的課程和原本系上的衝堂，應如何解決 】"/>
                        </a:rPr>
                        <a:t>】</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2481433301"/>
                  </a:ext>
                </a:extLst>
              </a:tr>
              <a:tr h="617250">
                <a:tc>
                  <a:txBody>
                    <a:bodyPr/>
                    <a:lstStyle/>
                    <a:p>
                      <a:pPr algn="l"/>
                      <a:r>
                        <a:rPr lang="zh-TW" altLang="en-US" sz="1400">
                          <a:effectLst/>
                        </a:rPr>
                        <a:t>選課</a:t>
                      </a:r>
                      <a:r>
                        <a:rPr lang="en-US" altLang="zh-TW" sz="1400">
                          <a:effectLst/>
                        </a:rPr>
                        <a:t>&amp;</a:t>
                      </a:r>
                      <a:r>
                        <a:rPr lang="zh-TW" altLang="en-US" sz="140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400" u="none" strike="noStrike" dirty="0">
                          <a:solidFill>
                            <a:srgbClr val="0033FF"/>
                          </a:solidFill>
                          <a:effectLst/>
                          <a:hlinkClick r:id="rId15" tooltip="【 為什麼學校的入學課程科目表與實際排出來的課不同？科目與入學課程科目表不同，請問專業選修需要另外加選嗎？ 】"/>
                        </a:rPr>
                        <a:t>【 </a:t>
                      </a:r>
                      <a:r>
                        <a:rPr lang="zh-TW" altLang="en-US" sz="1400" u="none" strike="noStrike" dirty="0">
                          <a:solidFill>
                            <a:srgbClr val="0033FF"/>
                          </a:solidFill>
                          <a:effectLst/>
                          <a:hlinkClick r:id="rId15" tooltip="【 為什麼學校的入學課程科目表與實際排出來的課不同？科目與入學課程科目表不同，請問專業選修需要另外加選嗎？ 】"/>
                        </a:rPr>
                        <a:t>為什麼學校的入學課程科目表與實際排出來的課不同？科目與入學課程科目表不同，請問專業選修需要另外加選嗎？ </a:t>
                      </a:r>
                      <a:r>
                        <a:rPr lang="en-US" altLang="zh-TW" sz="1400" u="none" strike="noStrike" dirty="0">
                          <a:solidFill>
                            <a:srgbClr val="0033FF"/>
                          </a:solidFill>
                          <a:effectLst/>
                          <a:hlinkClick r:id="rId15" tooltip="【 為什麼學校的入學課程科目表與實際排出來的課不同？科目與入學課程科目表不同，請問專業選修需要另外加選嗎？ 】"/>
                        </a:rPr>
                        <a:t>】</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1699349289"/>
                  </a:ext>
                </a:extLst>
              </a:tr>
              <a:tr h="270949">
                <a:tc>
                  <a:txBody>
                    <a:bodyPr/>
                    <a:lstStyle/>
                    <a:p>
                      <a:pPr algn="l"/>
                      <a:r>
                        <a:rPr lang="zh-TW" altLang="en-US" sz="1400">
                          <a:effectLst/>
                        </a:rPr>
                        <a:t>選課</a:t>
                      </a:r>
                      <a:r>
                        <a:rPr lang="en-US" altLang="zh-TW" sz="1400">
                          <a:effectLst/>
                        </a:rPr>
                        <a:t>&amp;</a:t>
                      </a:r>
                      <a:r>
                        <a:rPr lang="zh-TW" altLang="en-US" sz="1400">
                          <a:effectLst/>
                        </a:rPr>
                        <a:t>課程方面</a:t>
                      </a: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400" u="none" strike="noStrike" dirty="0">
                          <a:solidFill>
                            <a:srgbClr val="0033FF"/>
                          </a:solidFill>
                          <a:effectLst/>
                          <a:hlinkClick r:id="rId16" tooltip="【 班級課表排定時間如何排定？可否自行調整？ 】"/>
                        </a:rPr>
                        <a:t>【 </a:t>
                      </a:r>
                      <a:r>
                        <a:rPr lang="zh-TW" altLang="en-US" sz="1400" u="none" strike="noStrike" dirty="0">
                          <a:solidFill>
                            <a:srgbClr val="0033FF"/>
                          </a:solidFill>
                          <a:effectLst/>
                          <a:hlinkClick r:id="rId16" tooltip="【 班級課表排定時間如何排定？可否自行調整？ 】"/>
                        </a:rPr>
                        <a:t>班級課表排定時間如何排定？可否自行調整？ </a:t>
                      </a:r>
                      <a:r>
                        <a:rPr lang="en-US" altLang="zh-TW" sz="1400" u="none" strike="noStrike" dirty="0">
                          <a:solidFill>
                            <a:srgbClr val="0033FF"/>
                          </a:solidFill>
                          <a:effectLst/>
                          <a:hlinkClick r:id="rId16" tooltip="【 班級課表排定時間如何排定？可否自行調整？ 】"/>
                        </a:rPr>
                        <a:t>】</a:t>
                      </a:r>
                      <a:endParaRPr lang="zh-TW" altLang="en-US" sz="1400" dirty="0">
                        <a:effectLst/>
                      </a:endParaRPr>
                    </a:p>
                  </a:txBody>
                  <a:tcPr marL="20041" marR="20041" marT="20041" marB="20041"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504220796"/>
                  </a:ext>
                </a:extLst>
              </a:tr>
            </a:tbl>
          </a:graphicData>
        </a:graphic>
      </p:graphicFrame>
    </p:spTree>
    <p:extLst>
      <p:ext uri="{BB962C8B-B14F-4D97-AF65-F5344CB8AC3E}">
        <p14:creationId xmlns:p14="http://schemas.microsoft.com/office/powerpoint/2010/main" val="1416994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1AA13DDF-1A7C-424C-B71F-8F7A65DBF098}" type="slidenum">
              <a:rPr lang="zh-TW" altLang="en-US" smtClean="0"/>
              <a:t>5</a:t>
            </a:fld>
            <a:endParaRPr lang="zh-TW" altLang="en-US"/>
          </a:p>
        </p:txBody>
      </p:sp>
      <p:pic>
        <p:nvPicPr>
          <p:cNvPr id="5" name="圖片 4"/>
          <p:cNvPicPr>
            <a:picLocks noChangeAspect="1"/>
          </p:cNvPicPr>
          <p:nvPr/>
        </p:nvPicPr>
        <p:blipFill>
          <a:blip r:embed="rId2"/>
          <a:stretch>
            <a:fillRect/>
          </a:stretch>
        </p:blipFill>
        <p:spPr>
          <a:xfrm>
            <a:off x="1115616" y="1268759"/>
            <a:ext cx="6887536" cy="5619745"/>
          </a:xfrm>
          <a:prstGeom prst="rect">
            <a:avLst/>
          </a:prstGeom>
        </p:spPr>
      </p:pic>
      <p:sp>
        <p:nvSpPr>
          <p:cNvPr id="6" name="矩形 5"/>
          <p:cNvSpPr/>
          <p:nvPr/>
        </p:nvSpPr>
        <p:spPr>
          <a:xfrm>
            <a:off x="1929182" y="147059"/>
            <a:ext cx="5724644" cy="830997"/>
          </a:xfrm>
          <a:prstGeom prst="rect">
            <a:avLst/>
          </a:prstGeom>
        </p:spPr>
        <p:txBody>
          <a:bodyPr wrap="none">
            <a:spAutoFit/>
          </a:bodyPr>
          <a:lstStyle/>
          <a:p>
            <a:r>
              <a:rPr lang="zh-TW" altLang="en-US" sz="4800" dirty="0">
                <a:solidFill>
                  <a:srgbClr val="0000CC"/>
                </a:solidFill>
                <a:latin typeface="標楷體" panose="03000509000000000000" pitchFamily="65" charset="-120"/>
                <a:ea typeface="標楷體" panose="03000509000000000000" pitchFamily="65" charset="-120"/>
              </a:rPr>
              <a:t>藥理學院組織架構圖</a:t>
            </a:r>
          </a:p>
        </p:txBody>
      </p:sp>
      <p:pic>
        <p:nvPicPr>
          <p:cNvPr id="7" name="圖片 6"/>
          <p:cNvPicPr>
            <a:picLocks noChangeAspect="1"/>
          </p:cNvPicPr>
          <p:nvPr/>
        </p:nvPicPr>
        <p:blipFill rotWithShape="1">
          <a:blip r:embed="rId3"/>
          <a:srcRect l="1272" t="19736" r="63047" b="17356"/>
          <a:stretch/>
        </p:blipFill>
        <p:spPr>
          <a:xfrm>
            <a:off x="107504" y="0"/>
            <a:ext cx="1187624" cy="1125117"/>
          </a:xfrm>
          <a:prstGeom prst="rect">
            <a:avLst/>
          </a:prstGeom>
        </p:spPr>
      </p:pic>
    </p:spTree>
    <p:extLst>
      <p:ext uri="{BB962C8B-B14F-4D97-AF65-F5344CB8AC3E}">
        <p14:creationId xmlns:p14="http://schemas.microsoft.com/office/powerpoint/2010/main" val="36964564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0" y="0"/>
            <a:ext cx="9144000" cy="1052513"/>
          </a:xfrm>
        </p:spPr>
        <p:txBody>
          <a:bodyPr/>
          <a:lstStyle/>
          <a:p>
            <a:pPr>
              <a:defRPr/>
            </a:pPr>
            <a:endParaRPr lang="zh-TW" altLang="en-US" dirty="0"/>
          </a:p>
        </p:txBody>
      </p:sp>
      <p:graphicFrame>
        <p:nvGraphicFramePr>
          <p:cNvPr id="5" name="表格 4"/>
          <p:cNvGraphicFramePr>
            <a:graphicFrameLocks noGrp="1"/>
          </p:cNvGraphicFramePr>
          <p:nvPr>
            <p:extLst>
              <p:ext uri="{D42A27DB-BD31-4B8C-83A1-F6EECF244321}">
                <p14:modId xmlns:p14="http://schemas.microsoft.com/office/powerpoint/2010/main" val="565423289"/>
              </p:ext>
            </p:extLst>
          </p:nvPr>
        </p:nvGraphicFramePr>
        <p:xfrm>
          <a:off x="323528" y="1479592"/>
          <a:ext cx="8712968" cy="4973744"/>
        </p:xfrm>
        <a:graphic>
          <a:graphicData uri="http://schemas.openxmlformats.org/drawingml/2006/table">
            <a:tbl>
              <a:tblPr/>
              <a:tblGrid>
                <a:gridCol w="1296144">
                  <a:extLst>
                    <a:ext uri="{9D8B030D-6E8A-4147-A177-3AD203B41FA5}">
                      <a16:colId xmlns:a16="http://schemas.microsoft.com/office/drawing/2014/main" val="3462371428"/>
                    </a:ext>
                  </a:extLst>
                </a:gridCol>
                <a:gridCol w="7416824">
                  <a:extLst>
                    <a:ext uri="{9D8B030D-6E8A-4147-A177-3AD203B41FA5}">
                      <a16:colId xmlns:a16="http://schemas.microsoft.com/office/drawing/2014/main" val="3007898725"/>
                    </a:ext>
                  </a:extLst>
                </a:gridCol>
              </a:tblGrid>
              <a:tr h="312044">
                <a:tc>
                  <a:txBody>
                    <a:bodyPr/>
                    <a:lstStyle/>
                    <a:p>
                      <a:pPr algn="l"/>
                      <a:r>
                        <a:rPr lang="zh-TW" altLang="en-US" sz="1200">
                          <a:effectLst/>
                        </a:rPr>
                        <a:t>網路選課系統</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200" u="none" strike="noStrike">
                          <a:solidFill>
                            <a:srgbClr val="0033FF"/>
                          </a:solidFill>
                          <a:effectLst/>
                          <a:hlinkClick r:id="rId2" tooltip="【我在學校網頁上看到有xx學程!請問如果申請通過的話修完學程有什麼用?】"/>
                        </a:rPr>
                        <a:t>【</a:t>
                      </a:r>
                      <a:r>
                        <a:rPr lang="zh-TW" altLang="en-US" sz="1200" u="none" strike="noStrike">
                          <a:solidFill>
                            <a:srgbClr val="0033FF"/>
                          </a:solidFill>
                          <a:effectLst/>
                          <a:hlinkClick r:id="rId2" tooltip="【我在學校網頁上看到有xx學程!請問如果申請通過的話修完學程有什麼用?】"/>
                        </a:rPr>
                        <a:t>我在學校網頁上看到有</a:t>
                      </a:r>
                      <a:r>
                        <a:rPr lang="en-US" altLang="zh-TW" sz="1200" u="none" strike="noStrike">
                          <a:solidFill>
                            <a:srgbClr val="0033FF"/>
                          </a:solidFill>
                          <a:effectLst/>
                          <a:hlinkClick r:id="rId2" tooltip="【我在學校網頁上看到有xx學程!請問如果申請通過的話修完學程有什麼用?】"/>
                        </a:rPr>
                        <a:t>xx</a:t>
                      </a:r>
                      <a:r>
                        <a:rPr lang="zh-TW" altLang="en-US" sz="1200" u="none" strike="noStrike">
                          <a:solidFill>
                            <a:srgbClr val="0033FF"/>
                          </a:solidFill>
                          <a:effectLst/>
                          <a:hlinkClick r:id="rId2" tooltip="【我在學校網頁上看到有xx學程!請問如果申請通過的話修完學程有什麼用?】"/>
                        </a:rPr>
                        <a:t>學程</a:t>
                      </a:r>
                      <a:r>
                        <a:rPr lang="en-US" altLang="zh-TW" sz="1200" u="none" strike="noStrike">
                          <a:solidFill>
                            <a:srgbClr val="0033FF"/>
                          </a:solidFill>
                          <a:effectLst/>
                          <a:hlinkClick r:id="rId2" tooltip="【我在學校網頁上看到有xx學程!請問如果申請通過的話修完學程有什麼用?】"/>
                        </a:rPr>
                        <a:t>!</a:t>
                      </a:r>
                      <a:r>
                        <a:rPr lang="zh-TW" altLang="en-US" sz="1200" u="none" strike="noStrike">
                          <a:solidFill>
                            <a:srgbClr val="0033FF"/>
                          </a:solidFill>
                          <a:effectLst/>
                          <a:hlinkClick r:id="rId2" tooltip="【我在學校網頁上看到有xx學程!請問如果申請通過的話修完學程有什麼用?】"/>
                        </a:rPr>
                        <a:t>請問如果申請通過的話修完學程有什麼用</a:t>
                      </a:r>
                      <a:r>
                        <a:rPr lang="en-US" altLang="zh-TW" sz="1200" u="none" strike="noStrike">
                          <a:solidFill>
                            <a:srgbClr val="0033FF"/>
                          </a:solidFill>
                          <a:effectLst/>
                          <a:hlinkClick r:id="rId2" tooltip="【我在學校網頁上看到有xx學程!請問如果申請通過的話修完學程有什麼用?】"/>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4065744605"/>
                  </a:ext>
                </a:extLst>
              </a:tr>
              <a:tr h="410632">
                <a:tc>
                  <a:txBody>
                    <a:bodyPr/>
                    <a:lstStyle/>
                    <a:p>
                      <a:pPr algn="l"/>
                      <a:r>
                        <a:rPr lang="zh-TW" altLang="en-US" sz="1200">
                          <a:effectLst/>
                        </a:rPr>
                        <a:t>網路選課系統</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200" u="none" strike="noStrike">
                          <a:solidFill>
                            <a:srgbClr val="0033FF"/>
                          </a:solidFill>
                          <a:effectLst/>
                          <a:hlinkClick r:id="rId3" tooltip="【在選課時選了一門科目後，想要再選另一門時，卻無法再選！不論怎去按滑鼠都無法加選，是不是網頁有什麼問題】"/>
                        </a:rPr>
                        <a:t>【</a:t>
                      </a:r>
                      <a:r>
                        <a:rPr lang="zh-TW" altLang="en-US" sz="1200" u="none" strike="noStrike">
                          <a:solidFill>
                            <a:srgbClr val="0033FF"/>
                          </a:solidFill>
                          <a:effectLst/>
                          <a:hlinkClick r:id="rId3" tooltip="【在選課時選了一門科目後，想要再選另一門時，卻無法再選！不論怎去按滑鼠都無法加選，是不是網頁有什麼問題】"/>
                        </a:rPr>
                        <a:t>在選課時選了一門科目後，想要再選另一門時，卻無法再選！不論怎去按滑鼠都無法加選，是不是網頁有什麼問題</a:t>
                      </a:r>
                      <a:r>
                        <a:rPr lang="en-US" altLang="zh-TW" sz="1200" u="none" strike="noStrike">
                          <a:solidFill>
                            <a:srgbClr val="0033FF"/>
                          </a:solidFill>
                          <a:effectLst/>
                          <a:hlinkClick r:id="rId3" tooltip="【在選課時選了一門科目後，想要再選另一門時，卻無法再選！不論怎去按滑鼠都無法加選，是不是網頁有什麼問題】"/>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1932268813"/>
                  </a:ext>
                </a:extLst>
              </a:tr>
              <a:tr h="312044">
                <a:tc>
                  <a:txBody>
                    <a:bodyPr/>
                    <a:lstStyle/>
                    <a:p>
                      <a:pPr algn="l"/>
                      <a:r>
                        <a:rPr lang="zh-TW" altLang="en-US" sz="1200">
                          <a:effectLst/>
                        </a:rPr>
                        <a:t>選課</a:t>
                      </a:r>
                      <a:r>
                        <a:rPr lang="en-US" altLang="zh-TW" sz="1200">
                          <a:effectLst/>
                        </a:rPr>
                        <a:t>&amp;</a:t>
                      </a:r>
                      <a:r>
                        <a:rPr lang="zh-TW" altLang="en-US" sz="1200">
                          <a:effectLst/>
                        </a:rPr>
                        <a:t>課程方面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200" u="none" strike="noStrike">
                          <a:solidFill>
                            <a:srgbClr val="0033FF"/>
                          </a:solidFill>
                          <a:effectLst/>
                          <a:hlinkClick r:id="rId4" tooltip="【大一需修習&quot;基礎服務學習課程&quot;，但為何學生課表中會沒出現 】"/>
                        </a:rPr>
                        <a:t>【</a:t>
                      </a:r>
                      <a:r>
                        <a:rPr lang="zh-TW" altLang="en-US" sz="1200" u="none" strike="noStrike">
                          <a:solidFill>
                            <a:srgbClr val="0033FF"/>
                          </a:solidFill>
                          <a:effectLst/>
                          <a:hlinkClick r:id="rId4" tooltip="【大一需修習&quot;基礎服務學習課程&quot;，但為何學生課表中會沒出現 】"/>
                        </a:rPr>
                        <a:t>大一需修習</a:t>
                      </a:r>
                      <a:r>
                        <a:rPr lang="en-US" altLang="zh-TW" sz="1200" u="none" strike="noStrike">
                          <a:solidFill>
                            <a:srgbClr val="0033FF"/>
                          </a:solidFill>
                          <a:effectLst/>
                          <a:hlinkClick r:id="rId4" tooltip="【大一需修習&quot;基礎服務學習課程&quot;，但為何學生課表中會沒出現 】"/>
                        </a:rPr>
                        <a:t>"</a:t>
                      </a:r>
                      <a:r>
                        <a:rPr lang="zh-TW" altLang="en-US" sz="1200" u="none" strike="noStrike">
                          <a:solidFill>
                            <a:srgbClr val="0033FF"/>
                          </a:solidFill>
                          <a:effectLst/>
                          <a:hlinkClick r:id="rId4" tooltip="【大一需修習&quot;基礎服務學習課程&quot;，但為何學生課表中會沒出現 】"/>
                        </a:rPr>
                        <a:t>基礎服務學習課程</a:t>
                      </a:r>
                      <a:r>
                        <a:rPr lang="en-US" altLang="zh-TW" sz="1200" u="none" strike="noStrike">
                          <a:solidFill>
                            <a:srgbClr val="0033FF"/>
                          </a:solidFill>
                          <a:effectLst/>
                          <a:hlinkClick r:id="rId4" tooltip="【大一需修習&quot;基礎服務學習課程&quot;，但為何學生課表中會沒出現 】"/>
                        </a:rPr>
                        <a:t>"</a:t>
                      </a:r>
                      <a:r>
                        <a:rPr lang="zh-TW" altLang="en-US" sz="1200" u="none" strike="noStrike">
                          <a:solidFill>
                            <a:srgbClr val="0033FF"/>
                          </a:solidFill>
                          <a:effectLst/>
                          <a:hlinkClick r:id="rId4" tooltip="【大一需修習&quot;基礎服務學習課程&quot;，但為何學生課表中會沒出現 】"/>
                        </a:rPr>
                        <a:t>，但為何學生課表中會沒出現 </a:t>
                      </a:r>
                      <a:r>
                        <a:rPr lang="en-US" altLang="zh-TW" sz="1200" u="none" strike="noStrike">
                          <a:solidFill>
                            <a:srgbClr val="0033FF"/>
                          </a:solidFill>
                          <a:effectLst/>
                          <a:hlinkClick r:id="rId4" tooltip="【大一需修習&quot;基礎服務學習課程&quot;，但為何學生課表中會沒出現 】"/>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205591177"/>
                  </a:ext>
                </a:extLst>
              </a:tr>
              <a:tr h="312044">
                <a:tc>
                  <a:txBody>
                    <a:bodyPr/>
                    <a:lstStyle/>
                    <a:p>
                      <a:pPr algn="l"/>
                      <a:r>
                        <a:rPr lang="zh-TW" altLang="en-US" sz="1200">
                          <a:effectLst/>
                        </a:rPr>
                        <a:t>學分方面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200" u="none" strike="noStrike">
                          <a:solidFill>
                            <a:srgbClr val="0033FF"/>
                          </a:solidFill>
                          <a:effectLst/>
                          <a:hlinkClick r:id="rId5" tooltip="【 若日間部基礎服務學習 ( 二 ) 未取得學分者，是否能加選基礎服務學習 ( 一 ) 互抵 】"/>
                        </a:rPr>
                        <a:t>【 </a:t>
                      </a:r>
                      <a:r>
                        <a:rPr lang="zh-TW" altLang="en-US" sz="1200" u="none" strike="noStrike">
                          <a:solidFill>
                            <a:srgbClr val="0033FF"/>
                          </a:solidFill>
                          <a:effectLst/>
                          <a:hlinkClick r:id="rId5" tooltip="【 若日間部基礎服務學習 ( 二 ) 未取得學分者，是否能加選基礎服務學習 ( 一 ) 互抵 】"/>
                        </a:rPr>
                        <a:t>若日間部基礎服務學習 </a:t>
                      </a:r>
                      <a:r>
                        <a:rPr lang="en-US" altLang="zh-TW" sz="1200" u="none" strike="noStrike">
                          <a:solidFill>
                            <a:srgbClr val="0033FF"/>
                          </a:solidFill>
                          <a:effectLst/>
                          <a:hlinkClick r:id="rId5" tooltip="【 若日間部基礎服務學習 ( 二 ) 未取得學分者，是否能加選基礎服務學習 ( 一 ) 互抵 】"/>
                        </a:rPr>
                        <a:t>( </a:t>
                      </a:r>
                      <a:r>
                        <a:rPr lang="zh-TW" altLang="en-US" sz="1200" u="none" strike="noStrike">
                          <a:solidFill>
                            <a:srgbClr val="0033FF"/>
                          </a:solidFill>
                          <a:effectLst/>
                          <a:hlinkClick r:id="rId5" tooltip="【 若日間部基礎服務學習 ( 二 ) 未取得學分者，是否能加選基礎服務學習 ( 一 ) 互抵 】"/>
                        </a:rPr>
                        <a:t>二 </a:t>
                      </a:r>
                      <a:r>
                        <a:rPr lang="en-US" altLang="zh-TW" sz="1200" u="none" strike="noStrike">
                          <a:solidFill>
                            <a:srgbClr val="0033FF"/>
                          </a:solidFill>
                          <a:effectLst/>
                          <a:hlinkClick r:id="rId5" tooltip="【 若日間部基礎服務學習 ( 二 ) 未取得學分者，是否能加選基礎服務學習 ( 一 ) 互抵 】"/>
                        </a:rPr>
                        <a:t>) </a:t>
                      </a:r>
                      <a:r>
                        <a:rPr lang="zh-TW" altLang="en-US" sz="1200" u="none" strike="noStrike">
                          <a:solidFill>
                            <a:srgbClr val="0033FF"/>
                          </a:solidFill>
                          <a:effectLst/>
                          <a:hlinkClick r:id="rId5" tooltip="【 若日間部基礎服務學習 ( 二 ) 未取得學分者，是否能加選基礎服務學習 ( 一 ) 互抵 】"/>
                        </a:rPr>
                        <a:t>未取得學分者，是否能加選基礎服務學習 </a:t>
                      </a:r>
                      <a:r>
                        <a:rPr lang="en-US" altLang="zh-TW" sz="1200" u="none" strike="noStrike">
                          <a:solidFill>
                            <a:srgbClr val="0033FF"/>
                          </a:solidFill>
                          <a:effectLst/>
                          <a:hlinkClick r:id="rId5" tooltip="【 若日間部基礎服務學習 ( 二 ) 未取得學分者，是否能加選基礎服務學習 ( 一 ) 互抵 】"/>
                        </a:rPr>
                        <a:t>( </a:t>
                      </a:r>
                      <a:r>
                        <a:rPr lang="zh-TW" altLang="en-US" sz="1200" u="none" strike="noStrike">
                          <a:solidFill>
                            <a:srgbClr val="0033FF"/>
                          </a:solidFill>
                          <a:effectLst/>
                          <a:hlinkClick r:id="rId5" tooltip="【 若日間部基礎服務學習 ( 二 ) 未取得學分者，是否能加選基礎服務學習 ( 一 ) 互抵 】"/>
                        </a:rPr>
                        <a:t>一 </a:t>
                      </a:r>
                      <a:r>
                        <a:rPr lang="en-US" altLang="zh-TW" sz="1200" u="none" strike="noStrike">
                          <a:solidFill>
                            <a:srgbClr val="0033FF"/>
                          </a:solidFill>
                          <a:effectLst/>
                          <a:hlinkClick r:id="rId5" tooltip="【 若日間部基礎服務學習 ( 二 ) 未取得學分者，是否能加選基礎服務學習 ( 一 ) 互抵 】"/>
                        </a:rPr>
                        <a:t>) </a:t>
                      </a:r>
                      <a:r>
                        <a:rPr lang="zh-TW" altLang="en-US" sz="1200" u="none" strike="noStrike">
                          <a:solidFill>
                            <a:srgbClr val="0033FF"/>
                          </a:solidFill>
                          <a:effectLst/>
                          <a:hlinkClick r:id="rId5" tooltip="【 若日間部基礎服務學習 ( 二 ) 未取得學分者，是否能加選基礎服務學習 ( 一 ) 互抵 】"/>
                        </a:rPr>
                        <a:t>互抵 </a:t>
                      </a:r>
                      <a:r>
                        <a:rPr lang="en-US" altLang="zh-TW" sz="1200" u="none" strike="noStrike">
                          <a:solidFill>
                            <a:srgbClr val="0033FF"/>
                          </a:solidFill>
                          <a:effectLst/>
                          <a:hlinkClick r:id="rId5" tooltip="【 若日間部基礎服務學習 ( 二 ) 未取得學分者，是否能加選基礎服務學習 ( 一 ) 互抵 】"/>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2385466433"/>
                  </a:ext>
                </a:extLst>
              </a:tr>
              <a:tr h="312044">
                <a:tc>
                  <a:txBody>
                    <a:bodyPr/>
                    <a:lstStyle/>
                    <a:p>
                      <a:pPr algn="l"/>
                      <a:r>
                        <a:rPr lang="zh-TW" altLang="en-US" sz="1200">
                          <a:effectLst/>
                        </a:rPr>
                        <a:t>學分方面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200" u="none" strike="noStrike">
                          <a:solidFill>
                            <a:srgbClr val="0033FF"/>
                          </a:solidFill>
                          <a:effectLst/>
                          <a:hlinkClick r:id="rId6" tooltip="【 每學期的學分上限是 25 個學分，但因有加修輔系有可能超修學分該怎麼辦呢？ 】"/>
                        </a:rPr>
                        <a:t>【 </a:t>
                      </a:r>
                      <a:r>
                        <a:rPr lang="zh-TW" altLang="en-US" sz="1200" u="none" strike="noStrike">
                          <a:solidFill>
                            <a:srgbClr val="0033FF"/>
                          </a:solidFill>
                          <a:effectLst/>
                          <a:hlinkClick r:id="rId6" tooltip="【 每學期的學分上限是 25 個學分，但因有加修輔系有可能超修學分該怎麼辦呢？ 】"/>
                        </a:rPr>
                        <a:t>每學期的學分上限是 </a:t>
                      </a:r>
                      <a:r>
                        <a:rPr lang="en-US" altLang="zh-TW" sz="1200" u="none" strike="noStrike">
                          <a:solidFill>
                            <a:srgbClr val="0033FF"/>
                          </a:solidFill>
                          <a:effectLst/>
                          <a:hlinkClick r:id="rId6" tooltip="【 每學期的學分上限是 25 個學分，但因有加修輔系有可能超修學分該怎麼辦呢？ 】"/>
                        </a:rPr>
                        <a:t>25 </a:t>
                      </a:r>
                      <a:r>
                        <a:rPr lang="zh-TW" altLang="en-US" sz="1200" u="none" strike="noStrike">
                          <a:solidFill>
                            <a:srgbClr val="0033FF"/>
                          </a:solidFill>
                          <a:effectLst/>
                          <a:hlinkClick r:id="rId6" tooltip="【 每學期的學分上限是 25 個學分，但因有加修輔系有可能超修學分該怎麼辦呢？ 】"/>
                        </a:rPr>
                        <a:t>個學分，但因有加修輔系有可能超修學分該怎麼辦呢？ </a:t>
                      </a:r>
                      <a:r>
                        <a:rPr lang="en-US" altLang="zh-TW" sz="1200" u="none" strike="noStrike">
                          <a:solidFill>
                            <a:srgbClr val="0033FF"/>
                          </a:solidFill>
                          <a:effectLst/>
                          <a:hlinkClick r:id="rId6" tooltip="【 每學期的學分上限是 25 個學分，但因有加修輔系有可能超修學分該怎麼辦呢？ 】"/>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2273441102"/>
                  </a:ext>
                </a:extLst>
              </a:tr>
              <a:tr h="312044">
                <a:tc>
                  <a:txBody>
                    <a:bodyPr/>
                    <a:lstStyle/>
                    <a:p>
                      <a:pPr algn="l"/>
                      <a:r>
                        <a:rPr lang="zh-TW" altLang="en-US" sz="1200">
                          <a:effectLst/>
                        </a:rPr>
                        <a:t>網路選課系統</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200" u="none" strike="noStrike">
                          <a:solidFill>
                            <a:srgbClr val="0033FF"/>
                          </a:solidFill>
                          <a:effectLst/>
                          <a:hlinkClick r:id="rId7" tooltip="【我要進行發展通識(或體適能)加選或志願填寫，但為何不能使用？】 "/>
                        </a:rPr>
                        <a:t>【</a:t>
                      </a:r>
                      <a:r>
                        <a:rPr lang="zh-TW" altLang="en-US" sz="1200" u="none" strike="noStrike">
                          <a:solidFill>
                            <a:srgbClr val="0033FF"/>
                          </a:solidFill>
                          <a:effectLst/>
                          <a:hlinkClick r:id="rId7" tooltip="【我要進行發展通識(或體適能)加選或志願填寫，但為何不能使用？】 "/>
                        </a:rPr>
                        <a:t>我要進行發展通識</a:t>
                      </a:r>
                      <a:r>
                        <a:rPr lang="en-US" altLang="zh-TW" sz="1200" u="none" strike="noStrike">
                          <a:solidFill>
                            <a:srgbClr val="0033FF"/>
                          </a:solidFill>
                          <a:effectLst/>
                          <a:hlinkClick r:id="rId7" tooltip="【我要進行發展通識(或體適能)加選或志願填寫，但為何不能使用？】 "/>
                        </a:rPr>
                        <a:t>(</a:t>
                      </a:r>
                      <a:r>
                        <a:rPr lang="zh-TW" altLang="en-US" sz="1200" u="none" strike="noStrike">
                          <a:solidFill>
                            <a:srgbClr val="0033FF"/>
                          </a:solidFill>
                          <a:effectLst/>
                          <a:hlinkClick r:id="rId7" tooltip="【我要進行發展通識(或體適能)加選或志願填寫，但為何不能使用？】 "/>
                        </a:rPr>
                        <a:t>或體適能</a:t>
                      </a:r>
                      <a:r>
                        <a:rPr lang="en-US" altLang="zh-TW" sz="1200" u="none" strike="noStrike">
                          <a:solidFill>
                            <a:srgbClr val="0033FF"/>
                          </a:solidFill>
                          <a:effectLst/>
                          <a:hlinkClick r:id="rId7" tooltip="【我要進行發展通識(或體適能)加選或志願填寫，但為何不能使用？】 "/>
                        </a:rPr>
                        <a:t>)</a:t>
                      </a:r>
                      <a:r>
                        <a:rPr lang="zh-TW" altLang="en-US" sz="1200" u="none" strike="noStrike">
                          <a:solidFill>
                            <a:srgbClr val="0033FF"/>
                          </a:solidFill>
                          <a:effectLst/>
                          <a:hlinkClick r:id="rId7" tooltip="【我要進行發展通識(或體適能)加選或志願填寫，但為何不能使用？】 "/>
                        </a:rPr>
                        <a:t>加選或志願填寫，但為何不能使用？</a:t>
                      </a:r>
                      <a:r>
                        <a:rPr lang="en-US" altLang="zh-TW" sz="1200" u="none" strike="noStrike">
                          <a:solidFill>
                            <a:srgbClr val="0033FF"/>
                          </a:solidFill>
                          <a:effectLst/>
                          <a:hlinkClick r:id="rId7" tooltip="【我要進行發展通識(或體適能)加選或志願填寫，但為何不能使用？】 "/>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1190153104"/>
                  </a:ext>
                </a:extLst>
              </a:tr>
              <a:tr h="221501">
                <a:tc>
                  <a:txBody>
                    <a:bodyPr/>
                    <a:lstStyle/>
                    <a:p>
                      <a:pPr algn="l"/>
                      <a:r>
                        <a:rPr lang="zh-TW" altLang="en-US" sz="1200">
                          <a:effectLst/>
                        </a:rPr>
                        <a:t>選課</a:t>
                      </a:r>
                      <a:r>
                        <a:rPr lang="en-US" altLang="zh-TW" sz="1200">
                          <a:effectLst/>
                        </a:rPr>
                        <a:t>&amp;</a:t>
                      </a:r>
                      <a:r>
                        <a:rPr lang="zh-TW" altLang="en-US" sz="1200">
                          <a:effectLst/>
                        </a:rPr>
                        <a:t>課程方面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200" u="none" strike="noStrike">
                          <a:solidFill>
                            <a:srgbClr val="0033FF"/>
                          </a:solidFill>
                          <a:effectLst/>
                          <a:hlinkClick r:id="rId8" tooltip="【新生選課須注意哪些】"/>
                        </a:rPr>
                        <a:t>【</a:t>
                      </a:r>
                      <a:r>
                        <a:rPr lang="zh-TW" altLang="en-US" sz="1200" u="none" strike="noStrike">
                          <a:solidFill>
                            <a:srgbClr val="0033FF"/>
                          </a:solidFill>
                          <a:effectLst/>
                          <a:hlinkClick r:id="rId8" tooltip="【新生選課須注意哪些】"/>
                        </a:rPr>
                        <a:t>新生選課須注意哪些</a:t>
                      </a:r>
                      <a:r>
                        <a:rPr lang="en-US" altLang="zh-TW" sz="1200" u="none" strike="noStrike">
                          <a:solidFill>
                            <a:srgbClr val="0033FF"/>
                          </a:solidFill>
                          <a:effectLst/>
                          <a:hlinkClick r:id="rId8" tooltip="【新生選課須注意哪些】"/>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495495405"/>
                  </a:ext>
                </a:extLst>
              </a:tr>
              <a:tr h="221501">
                <a:tc>
                  <a:txBody>
                    <a:bodyPr/>
                    <a:lstStyle/>
                    <a:p>
                      <a:pPr algn="l"/>
                      <a:r>
                        <a:rPr lang="zh-TW" altLang="en-US" sz="1200">
                          <a:effectLst/>
                        </a:rPr>
                        <a:t>選課</a:t>
                      </a:r>
                      <a:r>
                        <a:rPr lang="en-US" altLang="zh-TW" sz="1200">
                          <a:effectLst/>
                        </a:rPr>
                        <a:t>&amp;</a:t>
                      </a:r>
                      <a:r>
                        <a:rPr lang="zh-TW" altLang="en-US" sz="1200">
                          <a:effectLst/>
                        </a:rPr>
                        <a:t>課程方面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200" u="none" strike="noStrike">
                          <a:solidFill>
                            <a:srgbClr val="0033FF"/>
                          </a:solidFill>
                          <a:effectLst/>
                          <a:hlinkClick r:id="rId9" tooltip="【 課程須有多少人才能開課】"/>
                        </a:rPr>
                        <a:t>【 </a:t>
                      </a:r>
                      <a:r>
                        <a:rPr lang="zh-TW" altLang="en-US" sz="1200" u="none" strike="noStrike">
                          <a:solidFill>
                            <a:srgbClr val="0033FF"/>
                          </a:solidFill>
                          <a:effectLst/>
                          <a:hlinkClick r:id="rId9" tooltip="【 課程須有多少人才能開課】"/>
                        </a:rPr>
                        <a:t>課程須有多少人才能開課</a:t>
                      </a:r>
                      <a:r>
                        <a:rPr lang="en-US" altLang="zh-TW" sz="1200" u="none" strike="noStrike">
                          <a:solidFill>
                            <a:srgbClr val="0033FF"/>
                          </a:solidFill>
                          <a:effectLst/>
                          <a:hlinkClick r:id="rId9" tooltip="【 課程須有多少人才能開課】"/>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2271559260"/>
                  </a:ext>
                </a:extLst>
              </a:tr>
              <a:tr h="591719">
                <a:tc>
                  <a:txBody>
                    <a:bodyPr/>
                    <a:lstStyle/>
                    <a:p>
                      <a:pPr algn="l"/>
                      <a:r>
                        <a:rPr lang="zh-TW" altLang="en-US" sz="1200">
                          <a:effectLst/>
                        </a:rPr>
                        <a:t>選課</a:t>
                      </a:r>
                      <a:r>
                        <a:rPr lang="en-US" altLang="zh-TW" sz="1200">
                          <a:effectLst/>
                        </a:rPr>
                        <a:t>&amp;</a:t>
                      </a:r>
                      <a:r>
                        <a:rPr lang="zh-TW" altLang="en-US" sz="1200">
                          <a:effectLst/>
                        </a:rPr>
                        <a:t>課程方面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a:t>
                      </a:r>
                      <a:r>
                        <a:rPr lang="zh-TW" altLang="en-US"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我在學期初有加選修一門外系的課程</a:t>
                      </a:r>
                      <a:r>
                        <a:rPr lang="en-US" altLang="zh-TW"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a:t>
                      </a:r>
                      <a:r>
                        <a:rPr lang="zh-TW" altLang="en-US"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由於該課程的上課內容不符合我的期望</a:t>
                      </a:r>
                      <a:r>
                        <a:rPr lang="en-US" altLang="zh-TW"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a:t>
                      </a:r>
                      <a:r>
                        <a:rPr lang="zh-TW" altLang="en-US"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且擔心考試成績會影響到學期總平均</a:t>
                      </a:r>
                      <a:r>
                        <a:rPr lang="en-US" altLang="zh-TW"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a:t>
                      </a:r>
                      <a:r>
                        <a:rPr lang="zh-TW" altLang="en-US"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想將此門課退選</a:t>
                      </a:r>
                      <a:r>
                        <a:rPr lang="en-US" altLang="zh-TW"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a:t>
                      </a:r>
                      <a:r>
                        <a:rPr lang="zh-TW" altLang="en-US"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不要此學分</a:t>
                      </a:r>
                      <a:r>
                        <a:rPr lang="en-US" altLang="zh-TW"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a:t>
                      </a:r>
                      <a:r>
                        <a:rPr lang="zh-TW" altLang="en-US"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是否可行</a:t>
                      </a:r>
                      <a:r>
                        <a:rPr lang="en-US" altLang="zh-TW" sz="1200" u="none" strike="noStrike">
                          <a:solidFill>
                            <a:srgbClr val="0033FF"/>
                          </a:solidFill>
                          <a:effectLst/>
                          <a:hlinkClick r:id="rId10" tooltip="【我在學期初有加選修一門外系的課程,由於該課程的上課內容不符合我的期望,且擔心考試成績會影響到學期總平均,想將此門課退選,不要此學分,是否可行?】 "/>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4243015419"/>
                  </a:ext>
                </a:extLst>
              </a:tr>
              <a:tr h="312044">
                <a:tc>
                  <a:txBody>
                    <a:bodyPr/>
                    <a:lstStyle/>
                    <a:p>
                      <a:pPr algn="l"/>
                      <a:r>
                        <a:rPr lang="zh-TW" altLang="en-US" sz="1200">
                          <a:effectLst/>
                        </a:rPr>
                        <a:t>學分方面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200" u="none" strike="noStrike">
                          <a:solidFill>
                            <a:srgbClr val="0033FF"/>
                          </a:solidFill>
                          <a:effectLst/>
                          <a:hlinkClick r:id="rId11" tooltip="【 修外系的必修和選修算不算在自己畢業的選修學分裡面嗎 ? 】"/>
                        </a:rPr>
                        <a:t>【 </a:t>
                      </a:r>
                      <a:r>
                        <a:rPr lang="zh-TW" altLang="en-US" sz="1200" u="none" strike="noStrike">
                          <a:solidFill>
                            <a:srgbClr val="0033FF"/>
                          </a:solidFill>
                          <a:effectLst/>
                          <a:hlinkClick r:id="rId11" tooltip="【 修外系的必修和選修算不算在自己畢業的選修學分裡面嗎 ? 】"/>
                        </a:rPr>
                        <a:t>修外系的必修和選修算不算在自己畢業的選修學分裡面嗎 </a:t>
                      </a:r>
                      <a:r>
                        <a:rPr lang="en-US" altLang="zh-TW" sz="1200" u="none" strike="noStrike">
                          <a:solidFill>
                            <a:srgbClr val="0033FF"/>
                          </a:solidFill>
                          <a:effectLst/>
                          <a:hlinkClick r:id="rId11" tooltip="【 修外系的必修和選修算不算在自己畢業的選修學分裡面嗎 ? 】"/>
                        </a:rPr>
                        <a:t>? 】</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3650231034"/>
                  </a:ext>
                </a:extLst>
              </a:tr>
              <a:tr h="405269">
                <a:tc>
                  <a:txBody>
                    <a:bodyPr/>
                    <a:lstStyle/>
                    <a:p>
                      <a:pPr algn="l"/>
                      <a:r>
                        <a:rPr lang="zh-TW" altLang="en-US" sz="1200">
                          <a:effectLst/>
                        </a:rPr>
                        <a:t>通識</a:t>
                      </a:r>
                      <a:r>
                        <a:rPr lang="en-US" altLang="zh-TW" sz="1200">
                          <a:effectLst/>
                        </a:rPr>
                        <a:t>&amp;</a:t>
                      </a:r>
                      <a:r>
                        <a:rPr lang="zh-TW" altLang="en-US" sz="1200">
                          <a:effectLst/>
                        </a:rPr>
                        <a:t>體育課方面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200" u="none" strike="noStrike">
                          <a:solidFill>
                            <a:srgbClr val="0033FF"/>
                          </a:solidFill>
                          <a:effectLst/>
                          <a:hlinkClick r:id="rId12" tooltip="【 若發展通識課和大一體適能忘了在規定時間上網填寫志願或抽籤抽到的科目不喜歡該怎麼辦？】 "/>
                        </a:rPr>
                        <a:t>【 </a:t>
                      </a:r>
                      <a:r>
                        <a:rPr lang="zh-TW" altLang="en-US" sz="1200" u="none" strike="noStrike">
                          <a:solidFill>
                            <a:srgbClr val="0033FF"/>
                          </a:solidFill>
                          <a:effectLst/>
                          <a:hlinkClick r:id="rId12" tooltip="【 若發展通識課和大一體適能忘了在規定時間上網填寫志願或抽籤抽到的科目不喜歡該怎麼辦？】 "/>
                        </a:rPr>
                        <a:t>若發展通識課和大一體適能忘了在規定時間上網填寫志願或抽籤抽到的科目不喜歡該怎麼辦？</a:t>
                      </a:r>
                      <a:r>
                        <a:rPr lang="en-US" altLang="zh-TW" sz="1200" u="none" strike="noStrike">
                          <a:solidFill>
                            <a:srgbClr val="0033FF"/>
                          </a:solidFill>
                          <a:effectLst/>
                          <a:hlinkClick r:id="rId12" tooltip="【 若發展通識課和大一體適能忘了在規定時間上網填寫志願或抽籤抽到的科目不喜歡該怎麼辦？】 "/>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1440600765"/>
                  </a:ext>
                </a:extLst>
              </a:tr>
              <a:tr h="312044">
                <a:tc>
                  <a:txBody>
                    <a:bodyPr/>
                    <a:lstStyle/>
                    <a:p>
                      <a:pPr algn="l"/>
                      <a:r>
                        <a:rPr lang="zh-TW" altLang="en-US" sz="1200">
                          <a:effectLst/>
                        </a:rPr>
                        <a:t>暑修方面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200" u="none" strike="noStrike">
                          <a:solidFill>
                            <a:srgbClr val="0033FF"/>
                          </a:solidFill>
                          <a:effectLst/>
                          <a:hlinkClick r:id="rId13" tooltip="【若之前暑修開課意願調查時我有上去填寫，那開課後，是否就代表我已經有加選？ 】 "/>
                        </a:rPr>
                        <a:t>【</a:t>
                      </a:r>
                      <a:r>
                        <a:rPr lang="zh-TW" altLang="en-US" sz="1200" u="none" strike="noStrike">
                          <a:solidFill>
                            <a:srgbClr val="0033FF"/>
                          </a:solidFill>
                          <a:effectLst/>
                          <a:hlinkClick r:id="rId13" tooltip="【若之前暑修開課意願調查時我有上去填寫，那開課後，是否就代表我已經有加選？ 】 "/>
                        </a:rPr>
                        <a:t>若之前暑修開課意願調查時我有上去填寫，那開課後，是否就代表我已經有加選？ </a:t>
                      </a:r>
                      <a:r>
                        <a:rPr lang="en-US" altLang="zh-TW" sz="1200" u="none" strike="noStrike">
                          <a:solidFill>
                            <a:srgbClr val="0033FF"/>
                          </a:solidFill>
                          <a:effectLst/>
                          <a:hlinkClick r:id="rId13" tooltip="【若之前暑修開課意願調查時我有上去填寫，那開課後，是否就代表我已經有加選？ 】 "/>
                        </a:rPr>
                        <a:t>】 </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4008928149"/>
                  </a:ext>
                </a:extLst>
              </a:tr>
              <a:tr h="221501">
                <a:tc>
                  <a:txBody>
                    <a:bodyPr/>
                    <a:lstStyle/>
                    <a:p>
                      <a:pPr algn="l"/>
                      <a:r>
                        <a:rPr lang="zh-TW" altLang="en-US" sz="1200">
                          <a:effectLst/>
                        </a:rPr>
                        <a:t>學分方面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tc>
                  <a:txBody>
                    <a:bodyPr/>
                    <a:lstStyle/>
                    <a:p>
                      <a:pPr algn="l"/>
                      <a:r>
                        <a:rPr lang="en-US" altLang="zh-TW" sz="1200" u="none" strike="noStrike">
                          <a:solidFill>
                            <a:srgbClr val="0033FF"/>
                          </a:solidFill>
                          <a:effectLst/>
                          <a:hlinkClick r:id="rId14" tooltip="【 學分超修條件與申請 】"/>
                        </a:rPr>
                        <a:t>【 </a:t>
                      </a:r>
                      <a:r>
                        <a:rPr lang="zh-TW" altLang="en-US" sz="1200" u="none" strike="noStrike">
                          <a:solidFill>
                            <a:srgbClr val="0033FF"/>
                          </a:solidFill>
                          <a:effectLst/>
                          <a:hlinkClick r:id="rId14" tooltip="【 學分超修條件與申請 】"/>
                        </a:rPr>
                        <a:t>學分超修條件與申請 </a:t>
                      </a:r>
                      <a:r>
                        <a:rPr lang="en-US" altLang="zh-TW" sz="1200" u="none" strike="noStrike">
                          <a:solidFill>
                            <a:srgbClr val="0033FF"/>
                          </a:solidFill>
                          <a:effectLst/>
                          <a:hlinkClick r:id="rId14" tooltip="【 學分超修條件與申請 】"/>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FFF"/>
                    </a:solidFill>
                  </a:tcPr>
                </a:tc>
                <a:extLst>
                  <a:ext uri="{0D108BD9-81ED-4DB2-BD59-A6C34878D82A}">
                    <a16:rowId xmlns:a16="http://schemas.microsoft.com/office/drawing/2014/main" val="2113481465"/>
                  </a:ext>
                </a:extLst>
              </a:tr>
              <a:tr h="405269">
                <a:tc>
                  <a:txBody>
                    <a:bodyPr/>
                    <a:lstStyle/>
                    <a:p>
                      <a:pPr algn="l"/>
                      <a:r>
                        <a:rPr lang="zh-TW" altLang="en-US" sz="1200">
                          <a:effectLst/>
                        </a:rPr>
                        <a:t>暑修方面</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tc>
                  <a:txBody>
                    <a:bodyPr/>
                    <a:lstStyle/>
                    <a:p>
                      <a:pPr algn="l"/>
                      <a:r>
                        <a:rPr lang="en-US" altLang="zh-TW" sz="1200" u="none" strike="noStrike">
                          <a:solidFill>
                            <a:srgbClr val="0033FF"/>
                          </a:solidFill>
                          <a:effectLst/>
                          <a:hlinkClick r:id="rId15" tooltip="【 學校公佈的欲開課名單中,我們系沒有開英文的課，而其他系有開，請問這樣可以修讀嗎 ？】"/>
                        </a:rPr>
                        <a:t>【 </a:t>
                      </a:r>
                      <a:r>
                        <a:rPr lang="zh-TW" altLang="en-US" sz="1200" u="none" strike="noStrike">
                          <a:solidFill>
                            <a:srgbClr val="0033FF"/>
                          </a:solidFill>
                          <a:effectLst/>
                          <a:hlinkClick r:id="rId15" tooltip="【 學校公佈的欲開課名單中,我們系沒有開英文的課，而其他系有開，請問這樣可以修讀嗎 ？】"/>
                        </a:rPr>
                        <a:t>學校公佈的欲開課名單中</a:t>
                      </a:r>
                      <a:r>
                        <a:rPr lang="en-US" altLang="zh-TW" sz="1200" u="none" strike="noStrike">
                          <a:solidFill>
                            <a:srgbClr val="0033FF"/>
                          </a:solidFill>
                          <a:effectLst/>
                          <a:hlinkClick r:id="rId15" tooltip="【 學校公佈的欲開課名單中,我們系沒有開英文的課，而其他系有開，請問這樣可以修讀嗎 ？】"/>
                        </a:rPr>
                        <a:t>,</a:t>
                      </a:r>
                      <a:r>
                        <a:rPr lang="zh-TW" altLang="en-US" sz="1200" u="none" strike="noStrike">
                          <a:solidFill>
                            <a:srgbClr val="0033FF"/>
                          </a:solidFill>
                          <a:effectLst/>
                          <a:hlinkClick r:id="rId15" tooltip="【 學校公佈的欲開課名單中,我們系沒有開英文的課，而其他系有開，請問這樣可以修讀嗎 ？】"/>
                        </a:rPr>
                        <a:t>我們系沒有開英文的課，而其他系有開，請問這樣可以修讀嗎 ？</a:t>
                      </a:r>
                      <a:r>
                        <a:rPr lang="en-US" altLang="zh-TW" sz="1200" u="none" strike="noStrike">
                          <a:solidFill>
                            <a:srgbClr val="0033FF"/>
                          </a:solidFill>
                          <a:effectLst/>
                          <a:hlinkClick r:id="rId15" tooltip="【 學校公佈的欲開課名單中,我們系沒有開英文的課，而其他系有開，請問這樣可以修讀嗎 ？】"/>
                        </a:rPr>
                        <a:t>】</a:t>
                      </a:r>
                      <a:endParaRPr lang="zh-TW" altLang="en-US" sz="120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5F5F5"/>
                    </a:solidFill>
                  </a:tcPr>
                </a:tc>
                <a:extLst>
                  <a:ext uri="{0D108BD9-81ED-4DB2-BD59-A6C34878D82A}">
                    <a16:rowId xmlns:a16="http://schemas.microsoft.com/office/drawing/2014/main" val="2696611126"/>
                  </a:ext>
                </a:extLst>
              </a:tr>
              <a:tr h="312044">
                <a:tc>
                  <a:txBody>
                    <a:bodyPr/>
                    <a:lstStyle/>
                    <a:p>
                      <a:pPr algn="l"/>
                      <a:r>
                        <a:rPr lang="zh-TW" altLang="en-US" sz="1200">
                          <a:effectLst/>
                        </a:rPr>
                        <a:t>網路選課系統</a:t>
                      </a: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AF0"/>
                    </a:solidFill>
                  </a:tcPr>
                </a:tc>
                <a:tc>
                  <a:txBody>
                    <a:bodyPr/>
                    <a:lstStyle/>
                    <a:p>
                      <a:pPr algn="l"/>
                      <a:r>
                        <a:rPr lang="en-US" altLang="zh-TW" sz="1200" u="none" strike="noStrike" dirty="0">
                          <a:solidFill>
                            <a:srgbClr val="0033FF"/>
                          </a:solidFill>
                          <a:effectLst/>
                          <a:hlinkClick r:id="rId16" tooltip="【若登入學生資訊網的密碼忘了或無法進入，如何查詢密碼?】"/>
                        </a:rPr>
                        <a:t>【</a:t>
                      </a:r>
                      <a:r>
                        <a:rPr lang="zh-TW" altLang="en-US" sz="1200" u="none" strike="noStrike" dirty="0">
                          <a:solidFill>
                            <a:srgbClr val="0033FF"/>
                          </a:solidFill>
                          <a:effectLst/>
                          <a:hlinkClick r:id="rId16" tooltip="【若登入學生資訊網的密碼忘了或無法進入，如何查詢密碼?】"/>
                        </a:rPr>
                        <a:t>若登入學生資訊網的密碼忘了或無法進入，如何查詢密碼</a:t>
                      </a:r>
                      <a:r>
                        <a:rPr lang="en-US" altLang="zh-TW" sz="1200" u="none" strike="noStrike" dirty="0">
                          <a:solidFill>
                            <a:srgbClr val="0033FF"/>
                          </a:solidFill>
                          <a:effectLst/>
                          <a:hlinkClick r:id="rId16" tooltip="【若登入學生資訊網的密碼忘了或無法進入，如何查詢密碼?】"/>
                        </a:rPr>
                        <a:t>?】</a:t>
                      </a:r>
                      <a:endParaRPr lang="zh-TW" altLang="en-US" sz="1200" dirty="0">
                        <a:effectLst/>
                      </a:endParaRPr>
                    </a:p>
                  </a:txBody>
                  <a:tcPr marL="15650" marR="15650" marT="15650" marB="15650" anchor="ctr">
                    <a:lnL w="9525" cap="flat" cmpd="sng" algn="ctr">
                      <a:solidFill>
                        <a:srgbClr val="D3D3D3"/>
                      </a:solidFill>
                      <a:prstDash val="solid"/>
                      <a:round/>
                      <a:headEnd type="none" w="med" len="med"/>
                      <a:tailEnd type="none" w="med" len="med"/>
                    </a:lnL>
                    <a:lnR w="9525" cap="flat" cmpd="sng" algn="ctr">
                      <a:solidFill>
                        <a:srgbClr val="D3D3D3"/>
                      </a:solidFill>
                      <a:prstDash val="solid"/>
                      <a:round/>
                      <a:headEnd type="none" w="med" len="med"/>
                      <a:tailEnd type="none" w="med" len="med"/>
                    </a:lnR>
                    <a:lnT w="9525" cap="flat" cmpd="sng" algn="ctr">
                      <a:solidFill>
                        <a:srgbClr val="D3D3D3"/>
                      </a:solidFill>
                      <a:prstDash val="solid"/>
                      <a:round/>
                      <a:headEnd type="none" w="med" len="med"/>
                      <a:tailEnd type="none" w="med" len="med"/>
                    </a:lnT>
                    <a:lnB w="9525" cap="flat" cmpd="sng" algn="ctr">
                      <a:solidFill>
                        <a:srgbClr val="D3D3D3"/>
                      </a:solidFill>
                      <a:prstDash val="solid"/>
                      <a:round/>
                      <a:headEnd type="none" w="med" len="med"/>
                      <a:tailEnd type="none" w="med" len="med"/>
                    </a:lnB>
                    <a:solidFill>
                      <a:srgbClr val="FFFAF0"/>
                    </a:solidFill>
                  </a:tcPr>
                </a:tc>
                <a:extLst>
                  <a:ext uri="{0D108BD9-81ED-4DB2-BD59-A6C34878D82A}">
                    <a16:rowId xmlns:a16="http://schemas.microsoft.com/office/drawing/2014/main" val="1889238146"/>
                  </a:ext>
                </a:extLst>
              </a:tr>
            </a:tbl>
          </a:graphicData>
        </a:graphic>
      </p:graphicFrame>
    </p:spTree>
    <p:extLst>
      <p:ext uri="{BB962C8B-B14F-4D97-AF65-F5344CB8AC3E}">
        <p14:creationId xmlns:p14="http://schemas.microsoft.com/office/powerpoint/2010/main" val="10897218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1AA13DDF-1A7C-424C-B71F-8F7A65DBF098}" type="slidenum">
              <a:rPr lang="zh-TW" altLang="en-US" smtClean="0"/>
              <a:t>51</a:t>
            </a:fld>
            <a:endParaRPr lang="zh-TW" altLang="en-US"/>
          </a:p>
        </p:txBody>
      </p:sp>
      <p:pic>
        <p:nvPicPr>
          <p:cNvPr id="6" name="內容版面配置區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7000" y="1958181"/>
            <a:ext cx="3810000" cy="3810000"/>
          </a:xfrm>
        </p:spPr>
      </p:pic>
    </p:spTree>
    <p:extLst>
      <p:ext uri="{BB962C8B-B14F-4D97-AF65-F5344CB8AC3E}">
        <p14:creationId xmlns:p14="http://schemas.microsoft.com/office/powerpoint/2010/main" val="27827025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78" y="5567654"/>
            <a:ext cx="897161" cy="894140"/>
          </a:xfrm>
          <a:prstGeom prst="rect">
            <a:avLst/>
          </a:prstGeom>
        </p:spPr>
      </p:pic>
      <p:sp>
        <p:nvSpPr>
          <p:cNvPr id="2" name="投影片編號版面配置區 1"/>
          <p:cNvSpPr>
            <a:spLocks noGrp="1"/>
          </p:cNvSpPr>
          <p:nvPr>
            <p:ph type="sldNum" sz="quarter" idx="12"/>
          </p:nvPr>
        </p:nvSpPr>
        <p:spPr>
          <a:xfrm>
            <a:off x="6874027" y="6014723"/>
            <a:ext cx="2057400" cy="324556"/>
          </a:xfrm>
        </p:spPr>
        <p:txBody>
          <a:bodyPr vert="horz" wrap="square" lIns="81280" tIns="40640" rIns="81280" bIns="40640" numCol="1" rtlCol="0" anchor="ctr" anchorCtr="0" compatLnSpc="1">
            <a:prstTxWarp prst="textNoShape">
              <a:avLst/>
            </a:prstTxWarp>
          </a:bodyPr>
          <a:lstStyle/>
          <a:p>
            <a:pPr defTabSz="812810">
              <a:defRPr/>
            </a:pPr>
            <a:fld id="{947BFD75-4868-4BC6-961C-011A191F98D9}" type="slidenum">
              <a:rPr lang="zh-TW" altLang="en-US" sz="1778" i="1">
                <a:solidFill>
                  <a:prstClr val="black">
                    <a:tint val="75000"/>
                  </a:prstClr>
                </a:solidFill>
                <a:latin typeface="Calibri" panose="020F0502020204030204"/>
                <a:ea typeface="標楷體" panose="03000509000000000000" pitchFamily="65" charset="-120"/>
              </a:rPr>
              <a:pPr defTabSz="812810">
                <a:defRPr/>
              </a:pPr>
              <a:t>52</a:t>
            </a:fld>
            <a:endParaRPr lang="zh-TW" altLang="en-US" sz="1778" i="1">
              <a:solidFill>
                <a:prstClr val="black">
                  <a:tint val="75000"/>
                </a:prstClr>
              </a:solidFill>
              <a:latin typeface="Calibri" panose="020F0502020204030204"/>
              <a:ea typeface="標楷體" panose="03000509000000000000" pitchFamily="65" charset="-120"/>
            </a:endParaRPr>
          </a:p>
        </p:txBody>
      </p:sp>
      <p:sp>
        <p:nvSpPr>
          <p:cNvPr id="10" name="標題 1"/>
          <p:cNvSpPr txBox="1">
            <a:spLocks/>
          </p:cNvSpPr>
          <p:nvPr/>
        </p:nvSpPr>
        <p:spPr bwMode="auto">
          <a:xfrm>
            <a:off x="865083" y="1796771"/>
            <a:ext cx="7290771" cy="2045186"/>
          </a:xfrm>
          <a:prstGeom prst="rect">
            <a:avLst/>
          </a:prstGeom>
          <a:noFill/>
          <a:ln>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280" tIns="40640" rIns="81280" bIns="40640" numCol="1" anchor="t" anchorCtr="0" compatLnSpc="1">
            <a:prstTxWarp prst="textNoShape">
              <a:avLst/>
            </a:prstTxWarp>
          </a:bodyPr>
          <a:lstStyle>
            <a:lvl1pPr algn="l" defTabSz="457200" rtl="0" fontAlgn="base">
              <a:spcBef>
                <a:spcPct val="0"/>
              </a:spcBef>
              <a:spcAft>
                <a:spcPct val="0"/>
              </a:spcAft>
              <a:defRPr sz="3600" kern="1200">
                <a:solidFill>
                  <a:srgbClr val="262626"/>
                </a:solidFill>
                <a:latin typeface="+mj-lt"/>
                <a:ea typeface="標楷體" panose="03000509000000000000" pitchFamily="65" charset="-120"/>
                <a:cs typeface="+mj-cs"/>
              </a:defRPr>
            </a:lvl1pPr>
            <a:lvl2pPr algn="l" defTabSz="457200" rtl="0" fontAlgn="base">
              <a:spcBef>
                <a:spcPct val="0"/>
              </a:spcBef>
              <a:spcAft>
                <a:spcPct val="0"/>
              </a:spcAft>
              <a:defRPr sz="3600">
                <a:solidFill>
                  <a:srgbClr val="262626"/>
                </a:solidFill>
                <a:latin typeface="Century Gothic" panose="020B0502020202020204" pitchFamily="34" charset="0"/>
                <a:ea typeface="微軟正黑體" panose="020B0604030504040204" pitchFamily="34" charset="-120"/>
              </a:defRPr>
            </a:lvl2pPr>
            <a:lvl3pPr algn="l" defTabSz="457200" rtl="0" fontAlgn="base">
              <a:spcBef>
                <a:spcPct val="0"/>
              </a:spcBef>
              <a:spcAft>
                <a:spcPct val="0"/>
              </a:spcAft>
              <a:defRPr sz="3600">
                <a:solidFill>
                  <a:srgbClr val="262626"/>
                </a:solidFill>
                <a:latin typeface="Century Gothic" panose="020B0502020202020204" pitchFamily="34" charset="0"/>
                <a:ea typeface="微軟正黑體" panose="020B0604030504040204" pitchFamily="34" charset="-120"/>
              </a:defRPr>
            </a:lvl3pPr>
            <a:lvl4pPr algn="l" defTabSz="457200" rtl="0" fontAlgn="base">
              <a:spcBef>
                <a:spcPct val="0"/>
              </a:spcBef>
              <a:spcAft>
                <a:spcPct val="0"/>
              </a:spcAft>
              <a:defRPr sz="3600">
                <a:solidFill>
                  <a:srgbClr val="262626"/>
                </a:solidFill>
                <a:latin typeface="Century Gothic" panose="020B0502020202020204" pitchFamily="34" charset="0"/>
                <a:ea typeface="微軟正黑體" panose="020B0604030504040204" pitchFamily="34" charset="-120"/>
              </a:defRPr>
            </a:lvl4pPr>
            <a:lvl5pPr algn="l" defTabSz="457200" rtl="0" fontAlgn="base">
              <a:spcBef>
                <a:spcPct val="0"/>
              </a:spcBef>
              <a:spcAft>
                <a:spcPct val="0"/>
              </a:spcAft>
              <a:defRPr sz="3600">
                <a:solidFill>
                  <a:srgbClr val="262626"/>
                </a:solidFill>
                <a:latin typeface="Century Gothic" panose="020B0502020202020204" pitchFamily="34" charset="0"/>
                <a:ea typeface="微軟正黑體" panose="020B0604030504040204" pitchFamily="34" charset="-12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defTabSz="406405" fontAlgn="auto">
              <a:spcAft>
                <a:spcPts val="0"/>
              </a:spcAft>
              <a:defRPr/>
            </a:pPr>
            <a:r>
              <a:rPr lang="zh-TW" altLang="en-US" sz="5867" b="1" dirty="0">
                <a:solidFill>
                  <a:srgbClr val="FF0066"/>
                </a:solidFill>
                <a:latin typeface="Century Gothic"/>
              </a:rPr>
              <a:t>有興趣，有熱忱</a:t>
            </a:r>
            <a:br>
              <a:rPr lang="zh-TW" altLang="en-US" sz="5867" b="1" dirty="0">
                <a:solidFill>
                  <a:srgbClr val="FF0066"/>
                </a:solidFill>
                <a:latin typeface="Century Gothic"/>
              </a:rPr>
            </a:br>
            <a:r>
              <a:rPr lang="zh-TW" altLang="en-US" sz="5867" b="1" dirty="0">
                <a:solidFill>
                  <a:srgbClr val="FF0066"/>
                </a:solidFill>
                <a:latin typeface="Century Gothic"/>
              </a:rPr>
              <a:t>路才走得久，走得遠</a:t>
            </a:r>
          </a:p>
        </p:txBody>
      </p:sp>
      <p:sp>
        <p:nvSpPr>
          <p:cNvPr id="11" name="文字版面配置區 2"/>
          <p:cNvSpPr txBox="1">
            <a:spLocks/>
          </p:cNvSpPr>
          <p:nvPr/>
        </p:nvSpPr>
        <p:spPr bwMode="auto">
          <a:xfrm>
            <a:off x="1018348" y="4054155"/>
            <a:ext cx="7165542" cy="153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280" tIns="40640" rIns="81280" bIns="40640" numCol="1" anchor="t" anchorCtr="0" compatLnSpc="1">
            <a:prstTxWarp prst="textNoShape">
              <a:avLst/>
            </a:prstTxWarp>
            <a:normAutofit/>
          </a:bodyPr>
          <a:lstStyle>
            <a:lvl1pPr marL="342900" indent="-342900" algn="l" defTabSz="457200" rtl="0" fontAlgn="base">
              <a:spcBef>
                <a:spcPts val="1000"/>
              </a:spcBef>
              <a:spcAft>
                <a:spcPct val="0"/>
              </a:spcAft>
              <a:buClr>
                <a:schemeClr val="accent1"/>
              </a:buClr>
              <a:buFont typeface="Wingdings 3" panose="05040102010807070707" pitchFamily="18" charset="2"/>
              <a:buChar char=""/>
              <a:defRPr kern="1200">
                <a:solidFill>
                  <a:srgbClr val="404040"/>
                </a:solidFill>
                <a:latin typeface="+mn-lt"/>
                <a:ea typeface="標楷體" panose="03000509000000000000" pitchFamily="65" charset="-120"/>
                <a:cs typeface="+mn-cs"/>
              </a:defRPr>
            </a:lvl1pPr>
            <a:lvl2pPr marL="742950" indent="-285750" algn="l" defTabSz="457200" rtl="0" fontAlgn="base">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標楷體" panose="03000509000000000000" pitchFamily="65" charset="-120"/>
                <a:cs typeface="+mn-cs"/>
              </a:defRPr>
            </a:lvl2pPr>
            <a:lvl3pPr marL="1143000" indent="-228600" algn="l" defTabSz="457200" rtl="0" fontAlgn="base">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標楷體" panose="03000509000000000000" pitchFamily="65" charset="-120"/>
                <a:cs typeface="+mn-cs"/>
              </a:defRPr>
            </a:lvl3pPr>
            <a:lvl4pPr marL="1600200" indent="-228600" algn="l" defTabSz="457200" rtl="0" fontAlgn="base">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標楷體" panose="03000509000000000000" pitchFamily="65" charset="-120"/>
                <a:cs typeface="+mn-cs"/>
              </a:defRPr>
            </a:lvl4pPr>
            <a:lvl5pPr marL="2057400" indent="-228600" algn="l" defTabSz="457200" rtl="0" fontAlgn="base">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標楷體" panose="03000509000000000000" pitchFamily="65" charset="-120"/>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altLang="zh-TW" sz="7822" b="1">
                <a:solidFill>
                  <a:srgbClr val="CC6600"/>
                </a:solidFill>
                <a:latin typeface="Edwardian Script ITC" pitchFamily="66" charset="0"/>
              </a:rPr>
              <a:t>Thanks for your attention</a:t>
            </a:r>
            <a:endParaRPr lang="zh-TW" altLang="en-US" sz="7822" b="1" dirty="0">
              <a:solidFill>
                <a:srgbClr val="CC6600"/>
              </a:solidFill>
              <a:latin typeface="Edwardian Script ITC" pitchFamily="66" charset="0"/>
            </a:endParaRPr>
          </a:p>
        </p:txBody>
      </p:sp>
    </p:spTree>
    <p:extLst>
      <p:ext uri="{BB962C8B-B14F-4D97-AF65-F5344CB8AC3E}">
        <p14:creationId xmlns:p14="http://schemas.microsoft.com/office/powerpoint/2010/main" val="1716726620"/>
      </p:ext>
    </p:extLst>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1AA13DDF-1A7C-424C-B71F-8F7A65DBF098}" type="slidenum">
              <a:rPr lang="zh-TW" altLang="en-US" smtClean="0"/>
              <a:t>6</a:t>
            </a:fld>
            <a:endParaRPr lang="zh-TW" altLang="en-US"/>
          </a:p>
        </p:txBody>
      </p:sp>
      <p:sp>
        <p:nvSpPr>
          <p:cNvPr id="5" name="標題 1"/>
          <p:cNvSpPr txBox="1">
            <a:spLocks/>
          </p:cNvSpPr>
          <p:nvPr/>
        </p:nvSpPr>
        <p:spPr bwMode="auto">
          <a:xfrm>
            <a:off x="755576" y="81564"/>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1"/>
                </a:solidFill>
                <a:latin typeface="+mj-lt"/>
                <a:ea typeface="SimSun" pitchFamily="2" charset="-122"/>
                <a:cs typeface="+mj-cs"/>
              </a:defRPr>
            </a:lvl1pPr>
            <a:lvl2pPr algn="ctr" rtl="0" eaLnBrk="1" fontAlgn="base" hangingPunct="1">
              <a:spcBef>
                <a:spcPct val="0"/>
              </a:spcBef>
              <a:spcAft>
                <a:spcPct val="0"/>
              </a:spcAft>
              <a:defRPr sz="4400">
                <a:solidFill>
                  <a:schemeClr val="tx1"/>
                </a:solidFill>
                <a:latin typeface="Calibri" pitchFamily="34" charset="0"/>
                <a:ea typeface="SimSun" pitchFamily="2" charset="-122"/>
              </a:defRPr>
            </a:lvl2pPr>
            <a:lvl3pPr algn="ctr" rtl="0" eaLnBrk="1" fontAlgn="base" hangingPunct="1">
              <a:spcBef>
                <a:spcPct val="0"/>
              </a:spcBef>
              <a:spcAft>
                <a:spcPct val="0"/>
              </a:spcAft>
              <a:defRPr sz="4400">
                <a:solidFill>
                  <a:schemeClr val="tx1"/>
                </a:solidFill>
                <a:latin typeface="Calibri" pitchFamily="34" charset="0"/>
                <a:ea typeface="SimSun" pitchFamily="2" charset="-122"/>
              </a:defRPr>
            </a:lvl3pPr>
            <a:lvl4pPr algn="ctr" rtl="0" eaLnBrk="1" fontAlgn="base" hangingPunct="1">
              <a:spcBef>
                <a:spcPct val="0"/>
              </a:spcBef>
              <a:spcAft>
                <a:spcPct val="0"/>
              </a:spcAft>
              <a:defRPr sz="4400">
                <a:solidFill>
                  <a:schemeClr val="tx1"/>
                </a:solidFill>
                <a:latin typeface="Calibri" pitchFamily="34" charset="0"/>
                <a:ea typeface="SimSun" pitchFamily="2" charset="-122"/>
              </a:defRPr>
            </a:lvl4pPr>
            <a:lvl5pPr algn="ctr" rtl="0" eaLnBrk="1" fontAlgn="base" hangingPunct="1">
              <a:spcBef>
                <a:spcPct val="0"/>
              </a:spcBef>
              <a:spcAft>
                <a:spcPct val="0"/>
              </a:spcAft>
              <a:defRPr sz="4400">
                <a:solidFill>
                  <a:schemeClr val="tx1"/>
                </a:solidFill>
                <a:latin typeface="Calibri" pitchFamily="34" charset="0"/>
                <a:ea typeface="SimSun" pitchFamily="2" charset="-122"/>
              </a:defRPr>
            </a:lvl5pPr>
            <a:lvl6pPr marL="457200" algn="ctr" rtl="0" eaLnBrk="1" fontAlgn="base" hangingPunct="1">
              <a:spcBef>
                <a:spcPct val="0"/>
              </a:spcBef>
              <a:spcAft>
                <a:spcPct val="0"/>
              </a:spcAft>
              <a:defRPr sz="4400">
                <a:solidFill>
                  <a:schemeClr val="tx1"/>
                </a:solidFill>
                <a:latin typeface="Calibri" pitchFamily="34" charset="0"/>
                <a:ea typeface="宋体" pitchFamily="2" charset="-122"/>
              </a:defRPr>
            </a:lvl6pPr>
            <a:lvl7pPr marL="914400" algn="ctr" rtl="0" eaLnBrk="1" fontAlgn="base" hangingPunct="1">
              <a:spcBef>
                <a:spcPct val="0"/>
              </a:spcBef>
              <a:spcAft>
                <a:spcPct val="0"/>
              </a:spcAft>
              <a:defRPr sz="4400">
                <a:solidFill>
                  <a:schemeClr val="tx1"/>
                </a:solidFill>
                <a:latin typeface="Calibri" pitchFamily="34" charset="0"/>
                <a:ea typeface="宋体" pitchFamily="2" charset="-122"/>
              </a:defRPr>
            </a:lvl7pPr>
            <a:lvl8pPr marL="1371600" algn="ctr" rtl="0" eaLnBrk="1" fontAlgn="base" hangingPunct="1">
              <a:spcBef>
                <a:spcPct val="0"/>
              </a:spcBef>
              <a:spcAft>
                <a:spcPct val="0"/>
              </a:spcAft>
              <a:defRPr sz="4400">
                <a:solidFill>
                  <a:schemeClr val="tx1"/>
                </a:solidFill>
                <a:latin typeface="Calibri" pitchFamily="34" charset="0"/>
                <a:ea typeface="宋体" pitchFamily="2" charset="-122"/>
              </a:defRPr>
            </a:lvl8pPr>
            <a:lvl9pPr marL="1828800" algn="ctr" rtl="0" eaLnBrk="1" fontAlgn="base" hangingPunct="1">
              <a:spcBef>
                <a:spcPct val="0"/>
              </a:spcBef>
              <a:spcAft>
                <a:spcPct val="0"/>
              </a:spcAft>
              <a:defRPr sz="4400">
                <a:solidFill>
                  <a:schemeClr val="tx1"/>
                </a:solidFill>
                <a:latin typeface="Calibri" pitchFamily="34" charset="0"/>
                <a:ea typeface="宋体" pitchFamily="2" charset="-122"/>
              </a:defRPr>
            </a:lvl9pPr>
          </a:lstStyle>
          <a:p>
            <a:pPr algn="l"/>
            <a:r>
              <a:rPr lang="zh-TW" altLang="en-US" kern="0" dirty="0"/>
              <a:t>          </a:t>
            </a:r>
            <a:r>
              <a:rPr lang="zh-TW" altLang="en-US" kern="0" dirty="0">
                <a:solidFill>
                  <a:srgbClr val="000099"/>
                </a:solidFill>
                <a:latin typeface="文鼎顏楷H" panose="03000900000000000000" pitchFamily="66" charset="-120"/>
                <a:ea typeface="文鼎顏楷H" panose="03000900000000000000" pitchFamily="66" charset="-120"/>
              </a:rPr>
              <a:t>藥理學院  系所簡介</a:t>
            </a:r>
          </a:p>
        </p:txBody>
      </p:sp>
      <p:pic>
        <p:nvPicPr>
          <p:cNvPr id="6"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100000" l="0" r="98485">
                        <a14:foregroundMark x1="45455" y1="43045" x2="45455" y2="43045"/>
                        <a14:foregroundMark x1="21465" y1="87402" x2="21465" y2="87402"/>
                        <a14:foregroundMark x1="16919" y1="81365" x2="16919" y2="81365"/>
                        <a14:foregroundMark x1="46717" y1="50919" x2="46717" y2="50919"/>
                        <a14:foregroundMark x1="49495" y1="47244" x2="49495" y2="47244"/>
                        <a14:foregroundMark x1="91667" y1="60892" x2="91667" y2="60892"/>
                        <a14:foregroundMark x1="94192" y1="67192" x2="94192" y2="67192"/>
                        <a14:foregroundMark x1="90152" y1="74541" x2="90152" y2="74541"/>
                        <a14:foregroundMark x1="85354" y1="86352" x2="85354" y2="86352"/>
                        <a14:foregroundMark x1="78030" y1="90551" x2="78030" y2="90551"/>
                        <a14:foregroundMark x1="55051" y1="93176" x2="55051" y2="93176"/>
                        <a14:foregroundMark x1="48485" y1="93176" x2="48485" y2="93176"/>
                        <a14:foregroundMark x1="39394" y1="92651" x2="39394" y2="92651"/>
                        <a14:foregroundMark x1="34596" y1="92651" x2="34596" y2="92651"/>
                        <a14:foregroundMark x1="31566" y1="92651" x2="31566" y2="92651"/>
                        <a14:foregroundMark x1="6818" y1="68504" x2="6818" y2="68504"/>
                        <a14:foregroundMark x1="7828" y1="60367" x2="7828" y2="60367"/>
                        <a14:foregroundMark x1="32323" y1="44882" x2="32323" y2="44882"/>
                        <a14:foregroundMark x1="34848" y1="95013" x2="34848" y2="95013"/>
                        <a14:foregroundMark x1="31566" y1="96850" x2="31566" y2="96850"/>
                        <a14:foregroundMark x1="52020" y1="95538" x2="52020" y2="95538"/>
                        <a14:foregroundMark x1="58586" y1="95538" x2="58586" y2="95538"/>
                        <a14:foregroundMark x1="55556" y1="97375" x2="55556" y2="97375"/>
                        <a14:foregroundMark x1="64899" y1="92651" x2="64899" y2="92651"/>
                        <a14:foregroundMark x1="66919" y1="96063" x2="66919" y2="96063"/>
                        <a14:foregroundMark x1="65152" y1="91864" x2="65152" y2="91864"/>
                        <a14:foregroundMark x1="67424" y1="91864" x2="67424" y2="91864"/>
                        <a14:foregroundMark x1="61616" y1="91864" x2="61616" y2="91864"/>
                        <a14:foregroundMark x1="63131" y1="97900" x2="63131" y2="97900"/>
                        <a14:foregroundMark x1="43687" y1="97900" x2="43687" y2="97900"/>
                        <a14:foregroundMark x1="41414" y1="94488" x2="41414" y2="94488"/>
                        <a14:foregroundMark x1="41919" y1="91339" x2="41919" y2="91339"/>
                        <a14:foregroundMark x1="23485" y1="90551" x2="23485" y2="90551"/>
                        <a14:foregroundMark x1="34596" y1="98163" x2="34596" y2="98163"/>
                        <a14:foregroundMark x1="48232" y1="97375" x2="48232" y2="97375"/>
                        <a14:foregroundMark x1="69192" y1="97900" x2="69192" y2="97900"/>
                      </a14:backgroundRemoval>
                    </a14:imgEffect>
                  </a14:imgLayer>
                </a14:imgProps>
              </a:ext>
              <a:ext uri="{28A0092B-C50C-407E-A947-70E740481C1C}">
                <a14:useLocalDpi xmlns:a14="http://schemas.microsoft.com/office/drawing/2010/main" val="0"/>
              </a:ext>
            </a:extLst>
          </a:blip>
          <a:srcRect/>
          <a:stretch>
            <a:fillRect/>
          </a:stretch>
        </p:blipFill>
        <p:spPr bwMode="auto">
          <a:xfrm>
            <a:off x="327478" y="0"/>
            <a:ext cx="1224136" cy="1177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圖片 6"/>
          <p:cNvPicPr>
            <a:picLocks noChangeAspect="1"/>
          </p:cNvPicPr>
          <p:nvPr/>
        </p:nvPicPr>
        <p:blipFill>
          <a:blip r:embed="rId4"/>
          <a:stretch>
            <a:fillRect/>
          </a:stretch>
        </p:blipFill>
        <p:spPr>
          <a:xfrm>
            <a:off x="19055" y="2204864"/>
            <a:ext cx="9159258" cy="3904634"/>
          </a:xfrm>
          <a:prstGeom prst="rect">
            <a:avLst/>
          </a:prstGeom>
        </p:spPr>
      </p:pic>
    </p:spTree>
    <p:extLst>
      <p:ext uri="{BB962C8B-B14F-4D97-AF65-F5344CB8AC3E}">
        <p14:creationId xmlns:p14="http://schemas.microsoft.com/office/powerpoint/2010/main" val="2139876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標題 1"/>
          <p:cNvSpPr>
            <a:spLocks noGrp="1"/>
          </p:cNvSpPr>
          <p:nvPr>
            <p:ph type="ctrTitle"/>
          </p:nvPr>
        </p:nvSpPr>
        <p:spPr>
          <a:xfrm>
            <a:off x="421452" y="257044"/>
            <a:ext cx="7779155" cy="1008112"/>
          </a:xfrm>
        </p:spPr>
        <p:txBody>
          <a:bodyPr>
            <a:normAutofit/>
          </a:bodyPr>
          <a:lstStyle/>
          <a:p>
            <a:pPr>
              <a:lnSpc>
                <a:spcPts val="3225"/>
              </a:lnSpc>
              <a:spcBef>
                <a:spcPts val="0"/>
              </a:spcBef>
            </a:pPr>
            <a:r>
              <a:rPr lang="zh-TW" altLang="en-US" sz="4500" b="1" spc="225"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嘉南藥理大學藥理學院</a:t>
            </a:r>
          </a:p>
        </p:txBody>
      </p:sp>
      <p:sp>
        <p:nvSpPr>
          <p:cNvPr id="7" name="副標題 1"/>
          <p:cNvSpPr txBox="1">
            <a:spLocks/>
          </p:cNvSpPr>
          <p:nvPr/>
        </p:nvSpPr>
        <p:spPr bwMode="auto">
          <a:xfrm>
            <a:off x="0" y="1628800"/>
            <a:ext cx="9144000" cy="1440160"/>
          </a:xfrm>
          <a:prstGeom prst="rect">
            <a:avLst/>
          </a:prstGeom>
          <a:noFill/>
          <a:ln>
            <a:noFill/>
          </a:ln>
          <a:effectLst>
            <a:outerShdw blurRad="12700" dist="38100" dir="2700000" algn="tl"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ctr" rtl="0" eaLnBrk="1" fontAlgn="base" hangingPunct="1">
              <a:spcBef>
                <a:spcPct val="20000"/>
              </a:spcBef>
              <a:spcAft>
                <a:spcPct val="0"/>
              </a:spcAft>
              <a:buFont typeface="Arial" panose="020B0604020202020204" pitchFamily="34" charset="0"/>
              <a:buNone/>
              <a:defRPr sz="3200">
                <a:solidFill>
                  <a:schemeClr val="tx1"/>
                </a:solidFill>
                <a:latin typeface="+mn-lt"/>
                <a:ea typeface="SimSun" pitchFamily="2" charset="-122"/>
                <a:cs typeface="+mn-cs"/>
              </a:defRPr>
            </a:lvl1pPr>
            <a:lvl2pPr marL="457200" indent="0" algn="ctr" rtl="0" eaLnBrk="1" fontAlgn="base" hangingPunct="1">
              <a:spcBef>
                <a:spcPct val="20000"/>
              </a:spcBef>
              <a:spcAft>
                <a:spcPct val="0"/>
              </a:spcAft>
              <a:buFont typeface="Arial" panose="020B0604020202020204" pitchFamily="34" charset="0"/>
              <a:buNone/>
              <a:defRPr sz="2800">
                <a:solidFill>
                  <a:schemeClr val="tx1"/>
                </a:solidFill>
                <a:latin typeface="+mn-lt"/>
                <a:ea typeface="SimSun" pitchFamily="2" charset="-122"/>
              </a:defRPr>
            </a:lvl2pPr>
            <a:lvl3pPr marL="914400" indent="0" algn="ctr" rtl="0" eaLnBrk="1" fontAlgn="base" hangingPunct="1">
              <a:spcBef>
                <a:spcPct val="20000"/>
              </a:spcBef>
              <a:spcAft>
                <a:spcPct val="0"/>
              </a:spcAft>
              <a:buFont typeface="Arial" panose="020B0604020202020204" pitchFamily="34" charset="0"/>
              <a:buNone/>
              <a:defRPr sz="2400">
                <a:solidFill>
                  <a:schemeClr val="tx1"/>
                </a:solidFill>
                <a:latin typeface="+mn-lt"/>
                <a:ea typeface="SimSun" pitchFamily="2" charset="-122"/>
              </a:defRPr>
            </a:lvl3pPr>
            <a:lvl4pPr marL="1371600" indent="0" algn="ctr" rtl="0" eaLnBrk="1" fontAlgn="base" hangingPunct="1">
              <a:spcBef>
                <a:spcPct val="20000"/>
              </a:spcBef>
              <a:spcAft>
                <a:spcPct val="0"/>
              </a:spcAft>
              <a:buFont typeface="Arial" panose="020B0604020202020204" pitchFamily="34" charset="0"/>
              <a:buNone/>
              <a:defRPr sz="2000">
                <a:solidFill>
                  <a:schemeClr val="tx1"/>
                </a:solidFill>
                <a:latin typeface="+mn-lt"/>
                <a:ea typeface="SimSun" pitchFamily="2" charset="-122"/>
              </a:defRPr>
            </a:lvl4pPr>
            <a:lvl5pPr marL="1828800" indent="0" algn="ctr" rtl="0" eaLnBrk="1" fontAlgn="base" hangingPunct="1">
              <a:spcBef>
                <a:spcPct val="20000"/>
              </a:spcBef>
              <a:spcAft>
                <a:spcPct val="0"/>
              </a:spcAft>
              <a:buFont typeface="Arial" panose="020B0604020202020204" pitchFamily="34" charset="0"/>
              <a:buNone/>
              <a:defRPr sz="2000">
                <a:solidFill>
                  <a:schemeClr val="tx1"/>
                </a:solidFill>
                <a:latin typeface="+mn-lt"/>
                <a:ea typeface="SimSun" pitchFamily="2" charset="-122"/>
              </a:defRPr>
            </a:lvl5pPr>
            <a:lvl6pPr marL="2286000" indent="0" algn="ctr" rtl="0" eaLnBrk="1" fontAlgn="base" hangingPunct="1">
              <a:spcBef>
                <a:spcPct val="20000"/>
              </a:spcBef>
              <a:spcAft>
                <a:spcPct val="0"/>
              </a:spcAft>
              <a:buFont typeface="Arial" pitchFamily="34" charset="0"/>
              <a:buNone/>
              <a:defRPr sz="2000">
                <a:solidFill>
                  <a:schemeClr val="tx1"/>
                </a:solidFill>
                <a:latin typeface="+mn-lt"/>
                <a:ea typeface="+mn-ea"/>
              </a:defRPr>
            </a:lvl6pPr>
            <a:lvl7pPr marL="2743200" indent="0" algn="ctr" rtl="0" eaLnBrk="1" fontAlgn="base" hangingPunct="1">
              <a:spcBef>
                <a:spcPct val="20000"/>
              </a:spcBef>
              <a:spcAft>
                <a:spcPct val="0"/>
              </a:spcAft>
              <a:buFont typeface="Arial" pitchFamily="34" charset="0"/>
              <a:buNone/>
              <a:defRPr sz="2000">
                <a:solidFill>
                  <a:schemeClr val="tx1"/>
                </a:solidFill>
                <a:latin typeface="+mn-lt"/>
                <a:ea typeface="+mn-ea"/>
              </a:defRPr>
            </a:lvl7pPr>
            <a:lvl8pPr marL="3200400" indent="0" algn="ctr" rtl="0" eaLnBrk="1" fontAlgn="base" hangingPunct="1">
              <a:spcBef>
                <a:spcPct val="20000"/>
              </a:spcBef>
              <a:spcAft>
                <a:spcPct val="0"/>
              </a:spcAft>
              <a:buFont typeface="Arial" pitchFamily="34" charset="0"/>
              <a:buNone/>
              <a:defRPr sz="2000">
                <a:solidFill>
                  <a:schemeClr val="tx1"/>
                </a:solidFill>
                <a:latin typeface="+mn-lt"/>
                <a:ea typeface="+mn-ea"/>
              </a:defRPr>
            </a:lvl8pPr>
            <a:lvl9pPr marL="3657600" indent="0" algn="ctr" rtl="0" eaLnBrk="1" fontAlgn="base" hangingPunct="1">
              <a:spcBef>
                <a:spcPct val="20000"/>
              </a:spcBef>
              <a:spcAft>
                <a:spcPct val="0"/>
              </a:spcAft>
              <a:buFont typeface="Arial" pitchFamily="34" charset="0"/>
              <a:buNone/>
              <a:defRPr sz="2000">
                <a:solidFill>
                  <a:schemeClr val="tx1"/>
                </a:solidFill>
                <a:latin typeface="+mn-lt"/>
                <a:ea typeface="+mn-ea"/>
              </a:defRPr>
            </a:lvl9pPr>
          </a:lstStyle>
          <a:p>
            <a:r>
              <a:rPr lang="zh-TW" altLang="en-US" sz="3600" b="1" dirty="0">
                <a:solidFill>
                  <a:srgbClr val="006666"/>
                </a:solidFill>
                <a:latin typeface="微軟正黑體" panose="020B0604030504040204" pitchFamily="34" charset="-120"/>
                <a:ea typeface="微軟正黑體" panose="020B0604030504040204" pitchFamily="34" charset="-120"/>
              </a:rPr>
              <a:t>深耕健康關懷    </a:t>
            </a:r>
            <a:endParaRPr lang="en-US" altLang="zh-TW" sz="3600" b="1" dirty="0">
              <a:solidFill>
                <a:srgbClr val="006666"/>
              </a:solidFill>
              <a:latin typeface="微軟正黑體" panose="020B0604030504040204" pitchFamily="34" charset="-120"/>
              <a:ea typeface="微軟正黑體" panose="020B0604030504040204" pitchFamily="34" charset="-120"/>
            </a:endParaRPr>
          </a:p>
          <a:p>
            <a:r>
              <a:rPr lang="zh-TW" altLang="en-US" sz="3600" b="1" spc="38" dirty="0">
                <a:solidFill>
                  <a:srgbClr val="006666"/>
                </a:solidFill>
                <a:latin typeface="微軟正黑體" panose="020B0604030504040204" pitchFamily="34" charset="-120"/>
                <a:ea typeface="微軟正黑體" panose="020B0604030504040204" pitchFamily="34" charset="-120"/>
              </a:rPr>
              <a:t>跨域創新樂活</a:t>
            </a:r>
            <a:endParaRPr lang="zh-TW" altLang="en-US" sz="3600" b="1" kern="0" spc="38" dirty="0">
              <a:solidFill>
                <a:srgbClr val="006666"/>
              </a:solidFill>
              <a:latin typeface="微軟正黑體" panose="020B0604030504040204" pitchFamily="34" charset="-120"/>
              <a:ea typeface="微軟正黑體" panose="020B0604030504040204" pitchFamily="34" charset="-120"/>
            </a:endParaRPr>
          </a:p>
          <a:p>
            <a:pPr algn="l"/>
            <a:endParaRPr lang="zh-TW" altLang="en-US" sz="3600" b="1" kern="0" dirty="0">
              <a:solidFill>
                <a:srgbClr val="006666"/>
              </a:solidFill>
              <a:latin typeface="微軟正黑體" panose="020B0604030504040204" pitchFamily="34" charset="-120"/>
              <a:ea typeface="微軟正黑體" panose="020B0604030504040204" pitchFamily="34" charset="-120"/>
            </a:endParaRPr>
          </a:p>
        </p:txBody>
      </p:sp>
      <p:sp>
        <p:nvSpPr>
          <p:cNvPr id="8" name="副標題 1"/>
          <p:cNvSpPr txBox="1">
            <a:spLocks/>
          </p:cNvSpPr>
          <p:nvPr/>
        </p:nvSpPr>
        <p:spPr bwMode="auto">
          <a:xfrm>
            <a:off x="4311030" y="4614862"/>
            <a:ext cx="2922277" cy="550069"/>
          </a:xfrm>
          <a:prstGeom prst="rect">
            <a:avLst/>
          </a:prstGeom>
          <a:noFill/>
          <a:ln>
            <a:noFill/>
          </a:ln>
          <a:effectLst>
            <a:outerShdw blurRad="12700" dist="38100" dir="2700000" algn="tl"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ctr" rtl="0" eaLnBrk="1" fontAlgn="base" hangingPunct="1">
              <a:spcBef>
                <a:spcPct val="20000"/>
              </a:spcBef>
              <a:spcAft>
                <a:spcPct val="0"/>
              </a:spcAft>
              <a:buFont typeface="Arial" panose="020B0604020202020204" pitchFamily="34" charset="0"/>
              <a:buNone/>
              <a:defRPr sz="3200">
                <a:solidFill>
                  <a:schemeClr val="tx1"/>
                </a:solidFill>
                <a:latin typeface="+mn-lt"/>
                <a:ea typeface="SimSun" pitchFamily="2" charset="-122"/>
                <a:cs typeface="+mn-cs"/>
              </a:defRPr>
            </a:lvl1pPr>
            <a:lvl2pPr marL="457200" indent="0" algn="ctr" rtl="0" eaLnBrk="1" fontAlgn="base" hangingPunct="1">
              <a:spcBef>
                <a:spcPct val="20000"/>
              </a:spcBef>
              <a:spcAft>
                <a:spcPct val="0"/>
              </a:spcAft>
              <a:buFont typeface="Arial" panose="020B0604020202020204" pitchFamily="34" charset="0"/>
              <a:buNone/>
              <a:defRPr sz="2800">
                <a:solidFill>
                  <a:schemeClr val="tx1"/>
                </a:solidFill>
                <a:latin typeface="+mn-lt"/>
                <a:ea typeface="SimSun" pitchFamily="2" charset="-122"/>
              </a:defRPr>
            </a:lvl2pPr>
            <a:lvl3pPr marL="914400" indent="0" algn="ctr" rtl="0" eaLnBrk="1" fontAlgn="base" hangingPunct="1">
              <a:spcBef>
                <a:spcPct val="20000"/>
              </a:spcBef>
              <a:spcAft>
                <a:spcPct val="0"/>
              </a:spcAft>
              <a:buFont typeface="Arial" panose="020B0604020202020204" pitchFamily="34" charset="0"/>
              <a:buNone/>
              <a:defRPr sz="2400">
                <a:solidFill>
                  <a:schemeClr val="tx1"/>
                </a:solidFill>
                <a:latin typeface="+mn-lt"/>
                <a:ea typeface="SimSun" pitchFamily="2" charset="-122"/>
              </a:defRPr>
            </a:lvl3pPr>
            <a:lvl4pPr marL="1371600" indent="0" algn="ctr" rtl="0" eaLnBrk="1" fontAlgn="base" hangingPunct="1">
              <a:spcBef>
                <a:spcPct val="20000"/>
              </a:spcBef>
              <a:spcAft>
                <a:spcPct val="0"/>
              </a:spcAft>
              <a:buFont typeface="Arial" panose="020B0604020202020204" pitchFamily="34" charset="0"/>
              <a:buNone/>
              <a:defRPr sz="2000">
                <a:solidFill>
                  <a:schemeClr val="tx1"/>
                </a:solidFill>
                <a:latin typeface="+mn-lt"/>
                <a:ea typeface="SimSun" pitchFamily="2" charset="-122"/>
              </a:defRPr>
            </a:lvl4pPr>
            <a:lvl5pPr marL="1828800" indent="0" algn="ctr" rtl="0" eaLnBrk="1" fontAlgn="base" hangingPunct="1">
              <a:spcBef>
                <a:spcPct val="20000"/>
              </a:spcBef>
              <a:spcAft>
                <a:spcPct val="0"/>
              </a:spcAft>
              <a:buFont typeface="Arial" panose="020B0604020202020204" pitchFamily="34" charset="0"/>
              <a:buNone/>
              <a:defRPr sz="2000">
                <a:solidFill>
                  <a:schemeClr val="tx1"/>
                </a:solidFill>
                <a:latin typeface="+mn-lt"/>
                <a:ea typeface="SimSun" pitchFamily="2" charset="-122"/>
              </a:defRPr>
            </a:lvl5pPr>
            <a:lvl6pPr marL="2286000" indent="0" algn="ctr" rtl="0" eaLnBrk="1" fontAlgn="base" hangingPunct="1">
              <a:spcBef>
                <a:spcPct val="20000"/>
              </a:spcBef>
              <a:spcAft>
                <a:spcPct val="0"/>
              </a:spcAft>
              <a:buFont typeface="Arial" pitchFamily="34" charset="0"/>
              <a:buNone/>
              <a:defRPr sz="2000">
                <a:solidFill>
                  <a:schemeClr val="tx1"/>
                </a:solidFill>
                <a:latin typeface="+mn-lt"/>
                <a:ea typeface="+mn-ea"/>
              </a:defRPr>
            </a:lvl6pPr>
            <a:lvl7pPr marL="2743200" indent="0" algn="ctr" rtl="0" eaLnBrk="1" fontAlgn="base" hangingPunct="1">
              <a:spcBef>
                <a:spcPct val="20000"/>
              </a:spcBef>
              <a:spcAft>
                <a:spcPct val="0"/>
              </a:spcAft>
              <a:buFont typeface="Arial" pitchFamily="34" charset="0"/>
              <a:buNone/>
              <a:defRPr sz="2000">
                <a:solidFill>
                  <a:schemeClr val="tx1"/>
                </a:solidFill>
                <a:latin typeface="+mn-lt"/>
                <a:ea typeface="+mn-ea"/>
              </a:defRPr>
            </a:lvl7pPr>
            <a:lvl8pPr marL="3200400" indent="0" algn="ctr" rtl="0" eaLnBrk="1" fontAlgn="base" hangingPunct="1">
              <a:spcBef>
                <a:spcPct val="20000"/>
              </a:spcBef>
              <a:spcAft>
                <a:spcPct val="0"/>
              </a:spcAft>
              <a:buFont typeface="Arial" pitchFamily="34" charset="0"/>
              <a:buNone/>
              <a:defRPr sz="2000">
                <a:solidFill>
                  <a:schemeClr val="tx1"/>
                </a:solidFill>
                <a:latin typeface="+mn-lt"/>
                <a:ea typeface="+mn-ea"/>
              </a:defRPr>
            </a:lvl8pPr>
            <a:lvl9pPr marL="3657600" indent="0" algn="ctr" rtl="0" eaLnBrk="1" fontAlgn="base" hangingPunct="1">
              <a:spcBef>
                <a:spcPct val="20000"/>
              </a:spcBef>
              <a:spcAft>
                <a:spcPct val="0"/>
              </a:spcAft>
              <a:buFont typeface="Arial" pitchFamily="34" charset="0"/>
              <a:buNone/>
              <a:defRPr sz="2000">
                <a:solidFill>
                  <a:schemeClr val="tx1"/>
                </a:solidFill>
                <a:latin typeface="+mn-lt"/>
                <a:ea typeface="+mn-ea"/>
              </a:defRPr>
            </a:lvl9pPr>
          </a:lstStyle>
          <a:p>
            <a:pPr algn="l"/>
            <a:endParaRPr lang="zh-TW" altLang="en-US" sz="3000" b="1" kern="0" spc="38" dirty="0">
              <a:solidFill>
                <a:srgbClr val="006666"/>
              </a:solidFill>
              <a:latin typeface="微軟正黑體" panose="020B0604030504040204" pitchFamily="34" charset="-120"/>
              <a:ea typeface="微軟正黑體" panose="020B0604030504040204" pitchFamily="34" charset="-120"/>
            </a:endParaRPr>
          </a:p>
        </p:txBody>
      </p:sp>
      <p:sp>
        <p:nvSpPr>
          <p:cNvPr id="4" name="文字方塊 3"/>
          <p:cNvSpPr txBox="1"/>
          <p:nvPr/>
        </p:nvSpPr>
        <p:spPr>
          <a:xfrm>
            <a:off x="33205" y="3429000"/>
            <a:ext cx="9144000" cy="1107996"/>
          </a:xfrm>
          <a:prstGeom prst="rect">
            <a:avLst/>
          </a:prstGeom>
          <a:noFill/>
        </p:spPr>
        <p:txBody>
          <a:bodyPr wrap="square" rtlCol="0">
            <a:spAutoFit/>
          </a:bodyPr>
          <a:lstStyle/>
          <a:p>
            <a:pPr algn="ctr"/>
            <a:r>
              <a:rPr lang="zh-TW" altLang="en-US" sz="6600" b="1" dirty="0">
                <a:solidFill>
                  <a:srgbClr val="7030A0"/>
                </a:solidFill>
                <a:latin typeface="Adobe 繁黑體 Std B" panose="020B0700000000000000" pitchFamily="34" charset="-120"/>
                <a:ea typeface="Adobe 繁黑體 Std B" panose="020B0700000000000000" pitchFamily="34" charset="-120"/>
              </a:rPr>
              <a:t>藥學系</a:t>
            </a:r>
            <a:endParaRPr lang="en-US" altLang="zh-TW" sz="6600" b="1" dirty="0">
              <a:solidFill>
                <a:srgbClr val="7030A0"/>
              </a:solidFill>
              <a:latin typeface="Adobe 繁黑體 Std B" panose="020B0700000000000000" pitchFamily="34" charset="-120"/>
              <a:ea typeface="Adobe 繁黑體 Std B" panose="020B0700000000000000" pitchFamily="34" charset="-120"/>
            </a:endParaRPr>
          </a:p>
        </p:txBody>
      </p:sp>
      <p:sp>
        <p:nvSpPr>
          <p:cNvPr id="3" name="文字方塊 2"/>
          <p:cNvSpPr txBox="1"/>
          <p:nvPr/>
        </p:nvSpPr>
        <p:spPr>
          <a:xfrm>
            <a:off x="2123728" y="4725144"/>
            <a:ext cx="5688632" cy="830997"/>
          </a:xfrm>
          <a:prstGeom prst="rect">
            <a:avLst/>
          </a:prstGeom>
          <a:noFill/>
        </p:spPr>
        <p:txBody>
          <a:bodyPr wrap="square" rtlCol="0">
            <a:spAutoFit/>
          </a:bodyPr>
          <a:lstStyle/>
          <a:p>
            <a:pPr algn="ctr"/>
            <a:r>
              <a:rPr lang="zh-TW" altLang="en-US" sz="2400" b="1" dirty="0">
                <a:solidFill>
                  <a:srgbClr val="7030A0"/>
                </a:solidFill>
                <a:latin typeface="Adobe 繁黑體 Std B" panose="020B0700000000000000" pitchFamily="34" charset="-120"/>
                <a:ea typeface="Adobe 繁黑體 Std B" panose="020B0700000000000000" pitchFamily="34" charset="-120"/>
              </a:rPr>
              <a:t>新生課程、修課觀念、學分學程及 「</a:t>
            </a:r>
            <a:r>
              <a:rPr lang="en-US" altLang="zh-TW" sz="2400" b="1" dirty="0">
                <a:solidFill>
                  <a:srgbClr val="7030A0"/>
                </a:solidFill>
                <a:latin typeface="Adobe 繁黑體 Std B" panose="020B0700000000000000" pitchFamily="34" charset="-120"/>
                <a:ea typeface="Adobe 繁黑體 Std B" panose="020B0700000000000000" pitchFamily="34" charset="-120"/>
              </a:rPr>
              <a:t>GPS</a:t>
            </a:r>
            <a:r>
              <a:rPr lang="zh-TW" altLang="en-US" sz="2400" b="1" dirty="0">
                <a:solidFill>
                  <a:srgbClr val="7030A0"/>
                </a:solidFill>
                <a:latin typeface="Adobe 繁黑體 Std B" panose="020B0700000000000000" pitchFamily="34" charset="-120"/>
                <a:ea typeface="Adobe 繁黑體 Std B" panose="020B0700000000000000" pitchFamily="34" charset="-120"/>
              </a:rPr>
              <a:t>課程導航系統」使用宣導說明會</a:t>
            </a:r>
            <a:endParaRPr lang="en-US" altLang="zh-TW" sz="2400" b="1" dirty="0">
              <a:solidFill>
                <a:srgbClr val="7030A0"/>
              </a:solidFill>
              <a:latin typeface="Adobe 繁黑體 Std B" panose="020B0700000000000000" pitchFamily="34" charset="-120"/>
              <a:ea typeface="Adobe 繁黑體 Std B" panose="020B0700000000000000" pitchFamily="34" charset="-120"/>
            </a:endParaRPr>
          </a:p>
        </p:txBody>
      </p:sp>
      <p:pic>
        <p:nvPicPr>
          <p:cNvPr id="1026" name="Picture 2" descr="系徽110-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3240852"/>
            <a:ext cx="1281495" cy="1281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257532"/>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251520" y="1390174"/>
            <a:ext cx="8498844" cy="546508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marL="514350" indent="-6350" eaLnBrk="0" hangingPunct="0">
              <a:defRPr kumimoji="1" sz="4400">
                <a:solidFill>
                  <a:schemeClr val="tx2"/>
                </a:solidFill>
                <a:latin typeface="Times New Roman" pitchFamily="18" charset="0"/>
                <a:ea typeface="新細明體" pitchFamily="18" charset="-120"/>
              </a:defRPr>
            </a:lvl1pPr>
            <a:lvl2pPr marL="1123950" indent="-420688" eaLnBrk="0" hangingPunct="0">
              <a:defRPr kumimoji="1" sz="4400">
                <a:solidFill>
                  <a:schemeClr val="tx2"/>
                </a:solidFill>
                <a:latin typeface="Times New Roman" pitchFamily="18" charset="0"/>
                <a:ea typeface="新細明體" pitchFamily="18" charset="-120"/>
              </a:defRPr>
            </a:lvl2pPr>
            <a:lvl3pPr marL="1279525" indent="-153988" eaLnBrk="0" hangingPunct="0">
              <a:defRPr kumimoji="1" sz="4400">
                <a:solidFill>
                  <a:schemeClr val="tx2"/>
                </a:solidFill>
                <a:latin typeface="Times New Roman" pitchFamily="18" charset="0"/>
                <a:ea typeface="新細明體" pitchFamily="18" charset="-120"/>
              </a:defRPr>
            </a:lvl3pPr>
            <a:lvl4pPr eaLnBrk="0" hangingPunct="0">
              <a:defRPr kumimoji="1" sz="4400">
                <a:solidFill>
                  <a:schemeClr val="tx2"/>
                </a:solidFill>
                <a:latin typeface="Times New Roman" pitchFamily="18" charset="0"/>
                <a:ea typeface="新細明體" pitchFamily="18" charset="-120"/>
              </a:defRPr>
            </a:lvl4pPr>
            <a:lvl5pPr eaLnBrk="0" hangingPunct="0">
              <a:defRPr kumimoji="1" sz="4400">
                <a:solidFill>
                  <a:schemeClr val="tx2"/>
                </a:solidFill>
                <a:latin typeface="Times New Roman" pitchFamily="18" charset="0"/>
                <a:ea typeface="新細明體" pitchFamily="18" charset="-120"/>
              </a:defRPr>
            </a:lvl5pPr>
            <a:lvl6pPr eaLnBrk="0" fontAlgn="base" hangingPunct="0">
              <a:spcBef>
                <a:spcPct val="0"/>
              </a:spcBef>
              <a:spcAft>
                <a:spcPct val="0"/>
              </a:spcAft>
              <a:defRPr kumimoji="1" sz="4400">
                <a:solidFill>
                  <a:schemeClr val="tx2"/>
                </a:solidFill>
                <a:latin typeface="Times New Roman" pitchFamily="18" charset="0"/>
                <a:ea typeface="新細明體" pitchFamily="18" charset="-120"/>
              </a:defRPr>
            </a:lvl6pPr>
            <a:lvl7pPr eaLnBrk="0" fontAlgn="base" hangingPunct="0">
              <a:spcBef>
                <a:spcPct val="0"/>
              </a:spcBef>
              <a:spcAft>
                <a:spcPct val="0"/>
              </a:spcAft>
              <a:defRPr kumimoji="1" sz="4400">
                <a:solidFill>
                  <a:schemeClr val="tx2"/>
                </a:solidFill>
                <a:latin typeface="Times New Roman" pitchFamily="18" charset="0"/>
                <a:ea typeface="新細明體" pitchFamily="18" charset="-120"/>
              </a:defRPr>
            </a:lvl7pPr>
            <a:lvl8pPr eaLnBrk="0" fontAlgn="base" hangingPunct="0">
              <a:spcBef>
                <a:spcPct val="0"/>
              </a:spcBef>
              <a:spcAft>
                <a:spcPct val="0"/>
              </a:spcAft>
              <a:defRPr kumimoji="1" sz="4400">
                <a:solidFill>
                  <a:schemeClr val="tx2"/>
                </a:solidFill>
                <a:latin typeface="Times New Roman" pitchFamily="18" charset="0"/>
                <a:ea typeface="新細明體" pitchFamily="18" charset="-120"/>
              </a:defRPr>
            </a:lvl8pPr>
            <a:lvl9pPr eaLnBrk="0" fontAlgn="base" hangingPunct="0">
              <a:spcBef>
                <a:spcPct val="0"/>
              </a:spcBef>
              <a:spcAft>
                <a:spcPct val="0"/>
              </a:spcAft>
              <a:defRPr kumimoji="1" sz="4400">
                <a:solidFill>
                  <a:schemeClr val="tx2"/>
                </a:solidFill>
                <a:latin typeface="Times New Roman" pitchFamily="18" charset="0"/>
                <a:ea typeface="新細明體" pitchFamily="18" charset="-120"/>
              </a:defRPr>
            </a:lvl9pPr>
          </a:lstStyle>
          <a:p>
            <a:pPr eaLnBrk="1" hangingPunct="1">
              <a:lnSpc>
                <a:spcPct val="105000"/>
              </a:lnSpc>
              <a:buClr>
                <a:srgbClr val="00CC00"/>
              </a:buClr>
              <a:buFont typeface="Wingdings" pitchFamily="2" charset="2"/>
              <a:buChar char="Ø"/>
              <a:defRPr/>
            </a:pPr>
            <a:r>
              <a:rPr lang="zh-TW" altLang="en-US" sz="3200" b="1" dirty="0">
                <a:solidFill>
                  <a:srgbClr val="703DFF"/>
                </a:solidFill>
                <a:ea typeface="標楷體" pitchFamily="65" charset="-120"/>
              </a:rPr>
              <a:t>藥學系學群特色</a:t>
            </a:r>
          </a:p>
          <a:p>
            <a:pPr marL="1354684" lvl="2" indent="-355604" eaLnBrk="1" hangingPunct="1">
              <a:lnSpc>
                <a:spcPct val="105000"/>
              </a:lnSpc>
              <a:spcBef>
                <a:spcPts val="600"/>
              </a:spcBef>
              <a:buClr>
                <a:srgbClr val="00CC00"/>
              </a:buClr>
              <a:buFont typeface="Wingdings" panose="05000000000000000000" pitchFamily="2" charset="2"/>
              <a:buChar char="l"/>
              <a:defRPr/>
            </a:pPr>
            <a:r>
              <a:rPr lang="zh-TW" altLang="en-US" sz="2800" b="1" dirty="0">
                <a:solidFill>
                  <a:srgbClr val="5F5F5F"/>
                </a:solidFill>
                <a:ea typeface="標楷體" pitchFamily="65" charset="-120"/>
              </a:rPr>
              <a:t>屬於</a:t>
            </a:r>
            <a:r>
              <a:rPr lang="zh-TW" altLang="en-US" sz="2800" b="1" dirty="0">
                <a:solidFill>
                  <a:srgbClr val="C00000"/>
                </a:solidFill>
                <a:ea typeface="標楷體" pitchFamily="65" charset="-120"/>
              </a:rPr>
              <a:t>醫牙藥護</a:t>
            </a:r>
            <a:r>
              <a:rPr lang="zh-TW" altLang="en-US" sz="2800" b="1" dirty="0">
                <a:solidFill>
                  <a:srgbClr val="5F5F5F"/>
                </a:solidFill>
                <a:ea typeface="標楷體" pitchFamily="65" charset="-120"/>
              </a:rPr>
              <a:t>類學群。</a:t>
            </a:r>
          </a:p>
          <a:p>
            <a:pPr marL="1354684" lvl="2" indent="-355604" eaLnBrk="1" hangingPunct="1">
              <a:lnSpc>
                <a:spcPct val="105000"/>
              </a:lnSpc>
              <a:spcBef>
                <a:spcPts val="600"/>
              </a:spcBef>
              <a:buClr>
                <a:srgbClr val="00CC00"/>
              </a:buClr>
              <a:buFont typeface="Wingdings" panose="05000000000000000000" pitchFamily="2" charset="2"/>
              <a:buChar char="l"/>
              <a:defRPr/>
            </a:pPr>
            <a:r>
              <a:rPr lang="zh-TW" altLang="en-US" sz="2800" b="1" dirty="0">
                <a:solidFill>
                  <a:srgbClr val="5F5F5F"/>
                </a:solidFill>
                <a:ea typeface="標楷體" pitchFamily="65" charset="-120"/>
              </a:rPr>
              <a:t>畢業後需通過國家考試取得</a:t>
            </a:r>
            <a:r>
              <a:rPr lang="zh-TW" altLang="en-US" sz="2800" b="1" dirty="0">
                <a:solidFill>
                  <a:srgbClr val="FF0000"/>
                </a:solidFill>
                <a:ea typeface="標楷體" pitchFamily="65" charset="-120"/>
              </a:rPr>
              <a:t>藥師證書</a:t>
            </a:r>
            <a:r>
              <a:rPr lang="zh-TW" altLang="en-US" sz="2800" b="1" dirty="0">
                <a:solidFill>
                  <a:srgbClr val="5F5F5F"/>
                </a:solidFill>
                <a:ea typeface="標楷體" pitchFamily="65" charset="-120"/>
              </a:rPr>
              <a:t>。</a:t>
            </a:r>
          </a:p>
          <a:p>
            <a:pPr eaLnBrk="1" hangingPunct="1">
              <a:lnSpc>
                <a:spcPct val="105000"/>
              </a:lnSpc>
              <a:spcBef>
                <a:spcPts val="1600"/>
              </a:spcBef>
              <a:buClr>
                <a:srgbClr val="00CC00"/>
              </a:buClr>
              <a:buFont typeface="Wingdings" pitchFamily="2" charset="2"/>
              <a:buChar char="Ø"/>
              <a:defRPr/>
            </a:pPr>
            <a:r>
              <a:rPr lang="zh-TW" altLang="en-US" sz="3200" b="1" dirty="0">
                <a:solidFill>
                  <a:srgbClr val="703DFF"/>
                </a:solidFill>
                <a:ea typeface="標楷體" pitchFamily="65" charset="-120"/>
              </a:rPr>
              <a:t>應具備的特質與能力</a:t>
            </a:r>
          </a:p>
          <a:p>
            <a:pPr marL="1354684" lvl="2" indent="-355604" eaLnBrk="1" hangingPunct="1">
              <a:lnSpc>
                <a:spcPct val="105000"/>
              </a:lnSpc>
              <a:spcBef>
                <a:spcPts val="600"/>
              </a:spcBef>
              <a:buClr>
                <a:srgbClr val="00CC00"/>
              </a:buClr>
              <a:buFont typeface="Wingdings" panose="05000000000000000000" pitchFamily="2" charset="2"/>
              <a:buChar char="l"/>
              <a:defRPr/>
            </a:pPr>
            <a:r>
              <a:rPr lang="zh-TW" altLang="en-US" sz="2800" b="1" dirty="0">
                <a:solidFill>
                  <a:srgbClr val="5F5F5F"/>
                </a:solidFill>
                <a:latin typeface="標楷體" pitchFamily="65" charset="-120"/>
                <a:ea typeface="標楷體" pitchFamily="65" charset="-120"/>
              </a:rPr>
              <a:t>服務人群，具備有</a:t>
            </a:r>
            <a:r>
              <a:rPr lang="zh-TW" altLang="en-US" sz="2800" b="1" dirty="0">
                <a:solidFill>
                  <a:srgbClr val="CC6600"/>
                </a:solidFill>
                <a:latin typeface="標楷體" pitchFamily="65" charset="-120"/>
                <a:ea typeface="標楷體" pitchFamily="65" charset="-120"/>
              </a:rPr>
              <a:t>主動</a:t>
            </a:r>
            <a:r>
              <a:rPr lang="zh-TW" altLang="en-US" sz="2800" b="1" dirty="0">
                <a:solidFill>
                  <a:srgbClr val="5F5F5F"/>
                </a:solidFill>
                <a:latin typeface="標楷體" pitchFamily="65" charset="-120"/>
                <a:ea typeface="標楷體" pitchFamily="65" charset="-120"/>
              </a:rPr>
              <a:t>、</a:t>
            </a:r>
            <a:r>
              <a:rPr lang="zh-TW" altLang="en-US" sz="2800" b="1" dirty="0">
                <a:solidFill>
                  <a:srgbClr val="CC6600"/>
                </a:solidFill>
                <a:latin typeface="標楷體" pitchFamily="65" charset="-120"/>
                <a:ea typeface="標楷體" pitchFamily="65" charset="-120"/>
              </a:rPr>
              <a:t>積極</a:t>
            </a:r>
            <a:r>
              <a:rPr lang="zh-TW" altLang="en-US" sz="2800" b="1" dirty="0">
                <a:solidFill>
                  <a:srgbClr val="5F5F5F"/>
                </a:solidFill>
                <a:latin typeface="標楷體" pitchFamily="65" charset="-120"/>
                <a:ea typeface="標楷體" pitchFamily="65" charset="-120"/>
              </a:rPr>
              <a:t>、</a:t>
            </a:r>
            <a:r>
              <a:rPr lang="zh-TW" altLang="en-US" sz="2800" b="1" dirty="0">
                <a:solidFill>
                  <a:srgbClr val="CC6600"/>
                </a:solidFill>
                <a:latin typeface="標楷體" pitchFamily="65" charset="-120"/>
                <a:ea typeface="標楷體" pitchFamily="65" charset="-120"/>
              </a:rPr>
              <a:t>熱心</a:t>
            </a:r>
            <a:r>
              <a:rPr lang="zh-TW" altLang="en-US" sz="2800" b="1" dirty="0">
                <a:solidFill>
                  <a:srgbClr val="5F5F5F"/>
                </a:solidFill>
                <a:latin typeface="標楷體" pitchFamily="65" charset="-120"/>
                <a:ea typeface="標楷體" pitchFamily="65" charset="-120"/>
              </a:rPr>
              <a:t>、</a:t>
            </a:r>
            <a:r>
              <a:rPr lang="zh-TW" altLang="en-US" sz="2800" b="1" dirty="0">
                <a:solidFill>
                  <a:srgbClr val="CC6600"/>
                </a:solidFill>
                <a:latin typeface="標楷體" pitchFamily="65" charset="-120"/>
                <a:ea typeface="標楷體" pitchFamily="65" charset="-120"/>
              </a:rPr>
              <a:t>愛心</a:t>
            </a:r>
            <a:r>
              <a:rPr lang="zh-TW" altLang="en-US" sz="2800" b="1" dirty="0">
                <a:solidFill>
                  <a:srgbClr val="5F5F5F"/>
                </a:solidFill>
                <a:latin typeface="標楷體" pitchFamily="65" charset="-120"/>
                <a:ea typeface="標楷體" pitchFamily="65" charset="-120"/>
              </a:rPr>
              <a:t>、</a:t>
            </a:r>
            <a:r>
              <a:rPr lang="zh-TW" altLang="en-US" sz="2800" b="1" dirty="0">
                <a:solidFill>
                  <a:srgbClr val="CC6600"/>
                </a:solidFill>
                <a:latin typeface="標楷體" pitchFamily="65" charset="-120"/>
                <a:ea typeface="標楷體" pitchFamily="65" charset="-120"/>
              </a:rPr>
              <a:t>耐心</a:t>
            </a:r>
            <a:r>
              <a:rPr lang="zh-TW" altLang="en-US" sz="2800" b="1" dirty="0">
                <a:solidFill>
                  <a:srgbClr val="5F5F5F"/>
                </a:solidFill>
                <a:latin typeface="標楷體" pitchFamily="65" charset="-120"/>
                <a:ea typeface="標楷體" pitchFamily="65" charset="-120"/>
              </a:rPr>
              <a:t>、</a:t>
            </a:r>
            <a:r>
              <a:rPr lang="zh-TW" altLang="en-US" sz="2800" b="1" dirty="0">
                <a:solidFill>
                  <a:srgbClr val="CC6600"/>
                </a:solidFill>
                <a:latin typeface="標楷體" pitchFamily="65" charset="-120"/>
                <a:ea typeface="標楷體" pitchFamily="65" charset="-120"/>
              </a:rPr>
              <a:t>同理心</a:t>
            </a:r>
            <a:r>
              <a:rPr lang="zh-TW" altLang="en-US" sz="2800" b="1" dirty="0">
                <a:solidFill>
                  <a:srgbClr val="5F5F5F"/>
                </a:solidFill>
                <a:latin typeface="標楷體" pitchFamily="65" charset="-120"/>
                <a:ea typeface="標楷體" pitchFamily="65" charset="-120"/>
              </a:rPr>
              <a:t>、</a:t>
            </a:r>
            <a:r>
              <a:rPr lang="zh-TW" altLang="en-US" sz="2800" b="1" dirty="0">
                <a:solidFill>
                  <a:srgbClr val="CC6600"/>
                </a:solidFill>
                <a:latin typeface="標楷體" pitchFamily="65" charset="-120"/>
                <a:ea typeface="標楷體" pitchFamily="65" charset="-120"/>
              </a:rPr>
              <a:t>關懷心</a:t>
            </a:r>
            <a:r>
              <a:rPr lang="zh-TW" altLang="en-US" sz="2800" b="1" dirty="0">
                <a:solidFill>
                  <a:srgbClr val="5F5F5F"/>
                </a:solidFill>
                <a:latin typeface="標楷體" pitchFamily="65" charset="-120"/>
                <a:ea typeface="標楷體" pitchFamily="65" charset="-120"/>
              </a:rPr>
              <a:t>、</a:t>
            </a:r>
            <a:r>
              <a:rPr lang="zh-TW" altLang="en-US" sz="2800" b="1" dirty="0">
                <a:solidFill>
                  <a:srgbClr val="CC6600"/>
                </a:solidFill>
                <a:latin typeface="標楷體" pitchFamily="65" charset="-120"/>
                <a:ea typeface="標楷體" pitchFamily="65" charset="-120"/>
              </a:rPr>
              <a:t>服務</a:t>
            </a:r>
            <a:r>
              <a:rPr lang="zh-TW" altLang="en-US" sz="2800" b="1" dirty="0">
                <a:solidFill>
                  <a:srgbClr val="5F5F5F"/>
                </a:solidFill>
                <a:latin typeface="標楷體" pitchFamily="65" charset="-120"/>
                <a:ea typeface="標楷體" pitchFamily="65" charset="-120"/>
              </a:rPr>
              <a:t>與</a:t>
            </a:r>
            <a:r>
              <a:rPr lang="zh-TW" altLang="en-US" sz="2800" b="1" dirty="0">
                <a:solidFill>
                  <a:srgbClr val="CC6600"/>
                </a:solidFill>
                <a:latin typeface="標楷體" pitchFamily="65" charset="-120"/>
                <a:ea typeface="標楷體" pitchFamily="65" charset="-120"/>
              </a:rPr>
              <a:t>負責</a:t>
            </a:r>
            <a:r>
              <a:rPr lang="zh-TW" altLang="en-US" sz="2800" b="1" dirty="0">
                <a:solidFill>
                  <a:srgbClr val="5F5F5F"/>
                </a:solidFill>
                <a:latin typeface="標楷體" pitchFamily="65" charset="-120"/>
                <a:ea typeface="標楷體" pitchFamily="65" charset="-120"/>
              </a:rPr>
              <a:t>等各項特質</a:t>
            </a:r>
          </a:p>
          <a:p>
            <a:pPr marL="1354684" lvl="2" indent="-355604" eaLnBrk="1" hangingPunct="1">
              <a:lnSpc>
                <a:spcPct val="105000"/>
              </a:lnSpc>
              <a:spcBef>
                <a:spcPts val="600"/>
              </a:spcBef>
              <a:buClr>
                <a:srgbClr val="00CC00"/>
              </a:buClr>
              <a:buFont typeface="Wingdings" panose="05000000000000000000" pitchFamily="2" charset="2"/>
              <a:buChar char="l"/>
              <a:defRPr/>
            </a:pPr>
            <a:r>
              <a:rPr lang="zh-TW" altLang="en-US" sz="2800" b="1" dirty="0">
                <a:solidFill>
                  <a:srgbClr val="5F5F5F"/>
                </a:solidFill>
                <a:ea typeface="標楷體" pitchFamily="65" charset="-120"/>
              </a:rPr>
              <a:t>具備有基礎的</a:t>
            </a:r>
            <a:r>
              <a:rPr lang="zh-TW" altLang="en-US" sz="2800" b="1" dirty="0">
                <a:solidFill>
                  <a:srgbClr val="FF0066"/>
                </a:solidFill>
                <a:ea typeface="標楷體" pitchFamily="65" charset="-120"/>
              </a:rPr>
              <a:t>數理</a:t>
            </a:r>
            <a:r>
              <a:rPr lang="zh-TW" altLang="en-US" sz="2800" b="1" dirty="0">
                <a:solidFill>
                  <a:srgbClr val="5F5F5F"/>
                </a:solidFill>
                <a:ea typeface="標楷體" pitchFamily="65" charset="-120"/>
              </a:rPr>
              <a:t>、</a:t>
            </a:r>
            <a:r>
              <a:rPr lang="zh-TW" altLang="en-US" sz="2800" b="1" dirty="0">
                <a:solidFill>
                  <a:srgbClr val="FF0066"/>
                </a:solidFill>
                <a:ea typeface="標楷體" pitchFamily="65" charset="-120"/>
              </a:rPr>
              <a:t>英文</a:t>
            </a:r>
            <a:r>
              <a:rPr lang="zh-TW" altLang="en-US" sz="2800" b="1" dirty="0">
                <a:solidFill>
                  <a:srgbClr val="5F5F5F"/>
                </a:solidFill>
                <a:ea typeface="標楷體" pitchFamily="65" charset="-120"/>
              </a:rPr>
              <a:t>、</a:t>
            </a:r>
            <a:r>
              <a:rPr lang="zh-TW" altLang="en-US" sz="2800" b="1" dirty="0">
                <a:solidFill>
                  <a:srgbClr val="FF0066"/>
                </a:solidFill>
                <a:ea typeface="標楷體" pitchFamily="65" charset="-120"/>
              </a:rPr>
              <a:t>化學</a:t>
            </a:r>
            <a:r>
              <a:rPr lang="zh-TW" altLang="en-US" sz="2800" b="1" dirty="0">
                <a:solidFill>
                  <a:srgbClr val="5F5F5F"/>
                </a:solidFill>
                <a:ea typeface="標楷體" pitchFamily="65" charset="-120"/>
              </a:rPr>
              <a:t>、</a:t>
            </a:r>
            <a:r>
              <a:rPr lang="zh-TW" altLang="en-US" sz="2800" b="1" dirty="0">
                <a:solidFill>
                  <a:srgbClr val="FF0066"/>
                </a:solidFill>
                <a:ea typeface="標楷體" pitchFamily="65" charset="-120"/>
              </a:rPr>
              <a:t>生物</a:t>
            </a:r>
            <a:r>
              <a:rPr lang="zh-TW" altLang="en-US" sz="2800" b="1" dirty="0">
                <a:solidFill>
                  <a:srgbClr val="5F5F5F"/>
                </a:solidFill>
                <a:ea typeface="標楷體" pitchFamily="65" charset="-120"/>
              </a:rPr>
              <a:t>等各項基礎能力暨</a:t>
            </a:r>
            <a:r>
              <a:rPr lang="zh-TW" altLang="en-US" sz="2800" b="1" dirty="0">
                <a:solidFill>
                  <a:srgbClr val="C00000"/>
                </a:solidFill>
                <a:ea typeface="標楷體" pitchFamily="65" charset="-120"/>
              </a:rPr>
              <a:t>凡走過必留下痕跡的紀錄</a:t>
            </a:r>
            <a:endParaRPr lang="en-US" altLang="zh-TW" sz="2800" b="1" dirty="0">
              <a:solidFill>
                <a:srgbClr val="C00000"/>
              </a:solidFill>
              <a:ea typeface="標楷體" pitchFamily="65" charset="-120"/>
            </a:endParaRPr>
          </a:p>
          <a:p>
            <a:pPr marL="1354684" lvl="2" indent="-355604" eaLnBrk="1" hangingPunct="1">
              <a:lnSpc>
                <a:spcPct val="105000"/>
              </a:lnSpc>
              <a:spcBef>
                <a:spcPts val="600"/>
              </a:spcBef>
              <a:buClr>
                <a:srgbClr val="00CC00"/>
              </a:buClr>
              <a:buFont typeface="Wingdings" panose="05000000000000000000" pitchFamily="2" charset="2"/>
              <a:buChar char="l"/>
              <a:defRPr/>
            </a:pPr>
            <a:r>
              <a:rPr lang="zh-TW" altLang="en-US" sz="3600" b="1" dirty="0">
                <a:solidFill>
                  <a:srgbClr val="C00000"/>
                </a:solidFill>
                <a:ea typeface="標楷體" pitchFamily="65" charset="-120"/>
              </a:rPr>
              <a:t>培養團隊精神暨</a:t>
            </a:r>
            <a:r>
              <a:rPr lang="en-US" altLang="zh-TW" sz="3600" dirty="0">
                <a:solidFill>
                  <a:srgbClr val="C00000"/>
                </a:solidFill>
                <a:ea typeface="標楷體" panose="03000509000000000000" pitchFamily="65" charset="-120"/>
                <a:cs typeface="Times New Roman" panose="02020603050405020304" pitchFamily="18" charset="0"/>
              </a:rPr>
              <a:t>Critical thinking</a:t>
            </a:r>
            <a:r>
              <a:rPr lang="zh-TW" altLang="en-US" sz="3600" dirty="0">
                <a:ea typeface="標楷體" panose="03000509000000000000" pitchFamily="65" charset="-120"/>
                <a:cs typeface="Times New Roman" panose="02020603050405020304" pitchFamily="18" charset="0"/>
              </a:rPr>
              <a:t> </a:t>
            </a:r>
            <a:endParaRPr lang="zh-TW" altLang="en-US" sz="3600" b="1" dirty="0">
              <a:solidFill>
                <a:srgbClr val="C00000"/>
              </a:solidFill>
              <a:ea typeface="標楷體" pitchFamily="65" charset="-120"/>
            </a:endParaRPr>
          </a:p>
        </p:txBody>
      </p:sp>
      <p:sp>
        <p:nvSpPr>
          <p:cNvPr id="4" name="文字方塊 3"/>
          <p:cNvSpPr txBox="1">
            <a:spLocks noChangeArrowheads="1"/>
          </p:cNvSpPr>
          <p:nvPr/>
        </p:nvSpPr>
        <p:spPr bwMode="auto">
          <a:xfrm>
            <a:off x="2626308" y="188640"/>
            <a:ext cx="326243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buChar char="–"/>
              <a:defRPr sz="28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buChar char="•"/>
              <a:defRPr sz="24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9pPr>
          </a:lstStyle>
          <a:p>
            <a:pPr eaLnBrk="1" hangingPunct="1">
              <a:spcBef>
                <a:spcPct val="0"/>
              </a:spcBef>
              <a:buFontTx/>
              <a:buNone/>
            </a:pPr>
            <a:r>
              <a:rPr lang="zh-TW" altLang="en-US" sz="4800" b="1" dirty="0">
                <a:solidFill>
                  <a:srgbClr val="7030A0"/>
                </a:solidFill>
                <a:latin typeface="標楷體" panose="03000509000000000000" pitchFamily="65" charset="-120"/>
                <a:ea typeface="標楷體" panose="03000509000000000000" pitchFamily="65" charset="-120"/>
              </a:rPr>
              <a:t>藥學系特色</a:t>
            </a:r>
          </a:p>
        </p:txBody>
      </p:sp>
      <p:pic>
        <p:nvPicPr>
          <p:cNvPr id="5" name="Picture 2" descr="系徽110-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5802"/>
            <a:ext cx="1072952" cy="10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258828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1AA13DDF-1A7C-424C-B71F-8F7A65DBF098}" type="slidenum">
              <a:rPr lang="zh-TW" altLang="en-US" smtClean="0"/>
              <a:t>9</a:t>
            </a:fld>
            <a:endParaRPr lang="zh-TW" altLang="en-US"/>
          </a:p>
        </p:txBody>
      </p:sp>
      <p:sp>
        <p:nvSpPr>
          <p:cNvPr id="6" name="文字方塊 5"/>
          <p:cNvSpPr txBox="1">
            <a:spLocks noChangeArrowheads="1"/>
          </p:cNvSpPr>
          <p:nvPr/>
        </p:nvSpPr>
        <p:spPr bwMode="auto">
          <a:xfrm>
            <a:off x="2627784" y="199733"/>
            <a:ext cx="387798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buChar char="–"/>
              <a:defRPr sz="28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buChar char="•"/>
              <a:defRPr sz="24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新細明體" pitchFamily="18" charset="-120"/>
              </a:defRPr>
            </a:lvl9pPr>
          </a:lstStyle>
          <a:p>
            <a:pPr eaLnBrk="1" hangingPunct="1">
              <a:spcBef>
                <a:spcPct val="0"/>
              </a:spcBef>
              <a:buFontTx/>
              <a:buNone/>
            </a:pPr>
            <a:r>
              <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rPr>
              <a:t>藥學系課程</a:t>
            </a:r>
            <a:r>
              <a:rPr lang="en-US" altLang="zh-TW" sz="4800" b="1" dirty="0">
                <a:solidFill>
                  <a:srgbClr val="7030A0"/>
                </a:solidFill>
                <a:latin typeface="Times New Roman" panose="02020603050405020304" pitchFamily="18" charset="0"/>
                <a:ea typeface="標楷體" pitchFamily="65" charset="-120"/>
                <a:cs typeface="Times New Roman" panose="02020603050405020304" pitchFamily="18" charset="0"/>
              </a:rPr>
              <a:t>-1</a:t>
            </a:r>
            <a:endParaRPr lang="zh-TW" altLang="en-US" sz="4800" b="1" dirty="0">
              <a:solidFill>
                <a:srgbClr val="7030A0"/>
              </a:solidFill>
              <a:latin typeface="Times New Roman" panose="02020603050405020304" pitchFamily="18" charset="0"/>
              <a:ea typeface="標楷體" pitchFamily="65" charset="-120"/>
              <a:cs typeface="Times New Roman" panose="02020603050405020304" pitchFamily="18" charset="0"/>
            </a:endParaRPr>
          </a:p>
        </p:txBody>
      </p:sp>
      <p:pic>
        <p:nvPicPr>
          <p:cNvPr id="7" name="Picture 2" descr="系徽110-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5802"/>
            <a:ext cx="1072952" cy="1072952"/>
          </a:xfrm>
          <a:prstGeom prst="rect">
            <a:avLst/>
          </a:prstGeom>
          <a:noFill/>
          <a:extLst>
            <a:ext uri="{909E8E84-426E-40DD-AFC4-6F175D3DCCD1}">
              <a14:hiddenFill xmlns:a14="http://schemas.microsoft.com/office/drawing/2010/main">
                <a:solidFill>
                  <a:srgbClr val="FFFFFF"/>
                </a:solidFill>
              </a14:hiddenFill>
            </a:ext>
          </a:extLst>
        </p:spPr>
      </p:pic>
      <p:pic>
        <p:nvPicPr>
          <p:cNvPr id="3" name="圖片 2">
            <a:extLst>
              <a:ext uri="{FF2B5EF4-FFF2-40B4-BE49-F238E27FC236}">
                <a16:creationId xmlns:a16="http://schemas.microsoft.com/office/drawing/2014/main" id="{6F0E172A-40FD-4643-9AC8-8BE9FA403EFB}"/>
              </a:ext>
            </a:extLst>
          </p:cNvPr>
          <p:cNvPicPr>
            <a:picLocks noChangeAspect="1"/>
          </p:cNvPicPr>
          <p:nvPr/>
        </p:nvPicPr>
        <p:blipFill>
          <a:blip r:embed="rId3"/>
          <a:stretch>
            <a:fillRect/>
          </a:stretch>
        </p:blipFill>
        <p:spPr>
          <a:xfrm>
            <a:off x="323529" y="1700808"/>
            <a:ext cx="8424936" cy="4248472"/>
          </a:xfrm>
          <a:prstGeom prst="rect">
            <a:avLst/>
          </a:prstGeom>
        </p:spPr>
      </p:pic>
    </p:spTree>
    <p:extLst>
      <p:ext uri="{BB962C8B-B14F-4D97-AF65-F5344CB8AC3E}">
        <p14:creationId xmlns:p14="http://schemas.microsoft.com/office/powerpoint/2010/main" val="612927692"/>
      </p:ext>
    </p:extLst>
  </p:cSld>
  <p:clrMapOvr>
    <a:masterClrMapping/>
  </p:clrMapOvr>
</p:sld>
</file>

<file path=ppt/theme/theme1.xml><?xml version="1.0" encoding="utf-8"?>
<a:theme xmlns:a="http://schemas.openxmlformats.org/drawingml/2006/main" name="佈景主題1">
  <a:themeElements>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佈景主題1">
  <a:themeElements>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佈景主題1</Template>
  <TotalTime>11231</TotalTime>
  <Words>4765</Words>
  <Application>Microsoft Office PowerPoint</Application>
  <PresentationFormat>如螢幕大小 (4:3)</PresentationFormat>
  <Paragraphs>550</Paragraphs>
  <Slides>52</Slides>
  <Notes>5</Notes>
  <HiddenSlides>0</HiddenSlides>
  <MMClips>0</MMClips>
  <ScaleCrop>false</ScaleCrop>
  <HeadingPairs>
    <vt:vector size="6" baseType="variant">
      <vt:variant>
        <vt:lpstr>使用字型</vt:lpstr>
      </vt:variant>
      <vt:variant>
        <vt:i4>14</vt:i4>
      </vt:variant>
      <vt:variant>
        <vt:lpstr>佈景主題</vt:lpstr>
      </vt:variant>
      <vt:variant>
        <vt:i4>2</vt:i4>
      </vt:variant>
      <vt:variant>
        <vt:lpstr>投影片標題</vt:lpstr>
      </vt:variant>
      <vt:variant>
        <vt:i4>52</vt:i4>
      </vt:variant>
    </vt:vector>
  </HeadingPairs>
  <TitlesOfParts>
    <vt:vector size="68" baseType="lpstr">
      <vt:lpstr>Adobe 繁黑體 Std B</vt:lpstr>
      <vt:lpstr>BIZ UDPGothic</vt:lpstr>
      <vt:lpstr>文鼎顏楷H</vt:lpstr>
      <vt:lpstr>華康黑體 Std W5</vt:lpstr>
      <vt:lpstr>華康黑體 Std W7</vt:lpstr>
      <vt:lpstr>微軟正黑體</vt:lpstr>
      <vt:lpstr>標楷體</vt:lpstr>
      <vt:lpstr>Arial</vt:lpstr>
      <vt:lpstr>Calibri</vt:lpstr>
      <vt:lpstr>Century Gothic</vt:lpstr>
      <vt:lpstr>Edwardian Script ITC</vt:lpstr>
      <vt:lpstr>Times New Roman</vt:lpstr>
      <vt:lpstr>Wingdings</vt:lpstr>
      <vt:lpstr>Wingdings 3</vt:lpstr>
      <vt:lpstr>佈景主題1</vt:lpstr>
      <vt:lpstr>1_佈景主題1</vt:lpstr>
      <vt:lpstr>歡迎加入藥理學院</vt:lpstr>
      <vt:lpstr>PowerPoint 簡報</vt:lpstr>
      <vt:lpstr>PowerPoint 簡報</vt:lpstr>
      <vt:lpstr>PowerPoint 簡報</vt:lpstr>
      <vt:lpstr>PowerPoint 簡報</vt:lpstr>
      <vt:lpstr>PowerPoint 簡報</vt:lpstr>
      <vt:lpstr>嘉南藥理大學藥理學院</vt:lpstr>
      <vt:lpstr>PowerPoint 簡報</vt:lpstr>
      <vt:lpstr>PowerPoint 簡報</vt:lpstr>
      <vt:lpstr>PowerPoint 簡報</vt:lpstr>
      <vt:lpstr>PowerPoint 簡報</vt:lpstr>
      <vt:lpstr>PowerPoint 簡報</vt:lpstr>
      <vt:lpstr>PowerPoint 簡報</vt:lpstr>
      <vt:lpstr>PowerPoint 簡報</vt:lpstr>
      <vt:lpstr>   超(上)修申請</vt:lpstr>
      <vt:lpstr>UCAN目標人才及 職業能力說明</vt:lpstr>
      <vt:lpstr>系的職能發展規劃（含UCAN共通職能、專業職能）</vt:lpstr>
      <vt:lpstr>本系培育目標與UCAN就業途徑對應</vt:lpstr>
      <vt:lpstr>目標人才之專業職能及共通職能</vt:lpstr>
      <vt:lpstr>PowerPoint 簡報</vt:lpstr>
      <vt:lpstr>PowerPoint 簡報</vt:lpstr>
      <vt:lpstr>嘉南藥理大學學則:</vt:lpstr>
      <vt:lpstr>嘉南藥理大學學則:</vt:lpstr>
      <vt:lpstr>PowerPoint 簡報</vt:lpstr>
      <vt:lpstr>PowerPoint 簡報</vt:lpstr>
      <vt:lpstr>PowerPoint 簡報</vt:lpstr>
      <vt:lpstr>PowerPoint 簡報</vt:lpstr>
      <vt:lpstr>PowerPoint 簡報</vt:lpstr>
      <vt:lpstr>PowerPoint 簡報</vt:lpstr>
      <vt:lpstr>PowerPoint 簡報</vt:lpstr>
      <vt:lpstr>PowerPoint 簡報</vt:lpstr>
      <vt:lpstr>輔系</vt:lpstr>
      <vt:lpstr>雙主修 </vt:lpstr>
      <vt:lpstr>跨領域學分學程 </vt:lpstr>
      <vt:lpstr>學分學程相關辧法</vt:lpstr>
      <vt:lpstr>本系學分學程(微學程)</vt:lpstr>
      <vt:lpstr>本系學分學程(微學程)相關辧法</vt:lpstr>
      <vt:lpstr>PowerPoint 簡報</vt:lpstr>
      <vt:lpstr>PowerPoint 簡報</vt:lpstr>
      <vt:lpstr>一、課程導航GPS系統路徑</vt:lpstr>
      <vt:lpstr>二、課程導航GPS系統登入</vt:lpstr>
      <vt:lpstr>三、選課引導系統及選課操作說明</vt:lpstr>
      <vt:lpstr>PowerPoint 簡報</vt:lpstr>
      <vt:lpstr>本學期修課課程</vt:lpstr>
      <vt:lpstr>學期開課課程</vt:lpstr>
      <vt:lpstr>PowerPoint 簡報</vt:lpstr>
      <vt:lpstr>直接點選欲加選的課程，點選後會出現課程對話框，如要加選，請點選右下角「加選」鈕</vt:lpstr>
      <vt:lpstr>其他可能你會遇到的問題!!!</vt:lpstr>
      <vt:lpstr>其他可能你會遇到的問題!!!</vt:lpstr>
      <vt:lpstr>PowerPoint 簡報</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Twnsys</dc:creator>
  <cp:lastModifiedBy>user</cp:lastModifiedBy>
  <cp:revision>800</cp:revision>
  <cp:lastPrinted>2018-01-03T08:47:41Z</cp:lastPrinted>
  <dcterms:created xsi:type="dcterms:W3CDTF">2015-04-17T08:37:04Z</dcterms:created>
  <dcterms:modified xsi:type="dcterms:W3CDTF">2024-08-29T09:21:33Z</dcterms:modified>
</cp:coreProperties>
</file>